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activeX/activeX2.xml" ContentType="application/vnd.ms-office.activeX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ms-office.vbaPro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30"/>
  </p:notesMasterIdLst>
  <p:handoutMasterIdLst>
    <p:handoutMasterId r:id="rId31"/>
  </p:handoutMasterIdLst>
  <p:sldIdLst>
    <p:sldId id="256" r:id="rId2"/>
    <p:sldId id="283" r:id="rId3"/>
    <p:sldId id="257" r:id="rId4"/>
    <p:sldId id="258" r:id="rId5"/>
    <p:sldId id="259" r:id="rId6"/>
    <p:sldId id="267" r:id="rId7"/>
    <p:sldId id="268" r:id="rId8"/>
    <p:sldId id="269" r:id="rId9"/>
    <p:sldId id="270" r:id="rId10"/>
    <p:sldId id="260" r:id="rId11"/>
    <p:sldId id="271" r:id="rId12"/>
    <p:sldId id="261" r:id="rId13"/>
    <p:sldId id="262" r:id="rId14"/>
    <p:sldId id="272" r:id="rId15"/>
    <p:sldId id="265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66" r:id="rId27"/>
    <p:sldId id="284" r:id="rId28"/>
    <p:sldId id="285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44" d="100"/>
          <a:sy n="44" d="100"/>
        </p:scale>
        <p:origin x="-70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9" d="100"/>
          <a:sy n="39" d="100"/>
        </p:scale>
        <p:origin x="-156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06/relationships/vbaProject" Target="vbaProject.bin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PropertyBag">
  <ax:ocxPr ax:name="_cx" ax:value="5080"/>
  <ax:ocxPr ax:name="_cy" ax:value="5080"/>
  <ax:ocxPr ax:name="FlashVars" ax:value=""/>
  <ax:ocxPr ax:name="Movie" ax:value=""/>
  <ax:ocxPr ax:name="Src" ax:value=""/>
  <ax:ocxPr ax:name="WMode" ax:value="Window"/>
  <ax:ocxPr ax:name="Play" ax:value="0"/>
  <ax:ocxPr ax:name="Loop" ax:value="-1"/>
  <ax:ocxPr ax:name="Quality" ax:value="High"/>
  <ax:ocxPr ax:name="SAlign" ax:value=""/>
  <ax:ocxPr ax:name="Menu" ax:value="-1"/>
  <ax:ocxPr ax:name="Base" ax:value=""/>
  <ax:ocxPr ax:name="AllowScriptAccess" ax:value=""/>
  <ax:ocxPr ax:name="Scale" ax:value="ShowAll"/>
  <ax:ocxPr ax:name="DeviceFont" ax:value="0"/>
  <ax:ocxPr ax:name="EmbedMovie" ax:value="-1"/>
  <ax:ocxPr ax:name="BGColor" ax:value=""/>
  <ax:ocxPr ax:name="SWRemote" ax:value=""/>
  <ax:ocxPr ax:name="MovieData" ax:value=""/>
  <ax:ocxPr ax:name="SeamlessTabbing" ax:value="1"/>
  <ax:ocxPr ax:name="Profile" ax:value="0"/>
  <ax:ocxPr ax:name="ProfileAddress" ax:value=""/>
  <ax:ocxPr ax:name="ProfilePort" ax:value="0"/>
  <ax:ocxPr ax:name="AllowNetworking" ax:value="all"/>
  <ax:ocxPr ax:name="AllowFullScreen" ax:value="false"/>
</ax:ocx>
</file>

<file path=ppt/activeX/activeX2.xml><?xml version="1.0" encoding="utf-8"?>
<ax:ocx xmlns:ax="http://schemas.microsoft.com/office/2006/activeX" xmlns:r="http://schemas.openxmlformats.org/officeDocument/2006/relationships" ax:classid="{6BF52A52-394A-11D3-B153-00C04F79FAA6}" ax:persistence="persistPropertyBag">
  <ax:ocxPr ax:name="URL" ax:value="C:\Users\Administrator\Downloads\Epigeal germination climbing bean time lapse - YouTube.flv"/>
  <ax:ocxPr ax:name="rate" ax:value="1"/>
  <ax:ocxPr ax:name="balance" ax:value="0"/>
  <ax:ocxPr ax:name="currentPosition" ax:value="0"/>
  <ax:ocxPr ax:name="defaultFrame" ax:value=""/>
  <ax:ocxPr ax:name="playCount" ax:value="1"/>
  <ax:ocxPr ax:name="autoStart" ax:value="-1"/>
  <ax:ocxPr ax:name="currentMarker" ax:value="0"/>
  <ax:ocxPr ax:name="invokeURLs" ax:value="-1"/>
  <ax:ocxPr ax:name="baseURL" ax:value=""/>
  <ax:ocxPr ax:name="volume" ax:value="50"/>
  <ax:ocxPr ax:name="mute" ax:value="0"/>
  <ax:ocxPr ax:name="uiMode" ax:value="full"/>
  <ax:ocxPr ax:name="stretchToFit" ax:value="0"/>
  <ax:ocxPr ax:name="windowlessVideo" ax:value="0"/>
  <ax:ocxPr ax:name="enabled" ax:value="-1"/>
  <ax:ocxPr ax:name="enableContextMenu" ax:value="-1"/>
  <ax:ocxPr ax:name="fullScreen" ax:value="0"/>
  <ax:ocxPr ax:name="SAMIStyle" ax:value=""/>
  <ax:ocxPr ax:name="SAMILang" ax:value=""/>
  <ax:ocxPr ax:name="SAMIFilename" ax:value=""/>
  <ax:ocxPr ax:name="captioningID" ax:value=""/>
  <ax:ocxPr ax:name="enableErrorDialogs" ax:value="0"/>
  <ax:ocxPr ax:name="_cx" ax:value="11986"/>
  <ax:ocxPr ax:name="_cy" ax:value="10610"/>
</ax:ocx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DBEA5D-1867-44C2-8640-8595AC24BC29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DFB7F8-24E9-4E74-AE50-CA21B37F2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5AE2B7-CCD6-4ABC-884D-B17CEC7821A8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AFEAE5-9F75-4594-BBEE-7A187B2D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FEAE5-9F75-4594-BBEE-7A187B2DE4C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FEAE5-9F75-4594-BBEE-7A187B2DE4C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FEAE5-9F75-4594-BBEE-7A187B2DE4C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FEAE5-9F75-4594-BBEE-7A187B2DE4C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FEAE5-9F75-4594-BBEE-7A187B2DE4C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FEAE5-9F75-4594-BBEE-7A187B2DE4C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FEAE5-9F75-4594-BBEE-7A187B2DE4C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FEAE5-9F75-4594-BBEE-7A187B2DE4C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FEAE5-9F75-4594-BBEE-7A187B2DE4C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0" y="1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FFC000"/>
                </a:solidFill>
              </a:rPr>
              <a:t>PERTUMBUHAN DAN PERKEMBANGAN PADA TUMBUHAN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21" name="Title 33"/>
          <p:cNvSpPr>
            <a:spLocks noGrp="1"/>
          </p:cNvSpPr>
          <p:nvPr userDrawn="1">
            <p:ph type="title" idx="4294967295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2" name="Content Placeholder 34"/>
          <p:cNvSpPr>
            <a:spLocks noGrp="1"/>
          </p:cNvSpPr>
          <p:nvPr userDrawn="1">
            <p:ph idx="4294967295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23" name="Picture 5" descr="D:\gebol (L)\WALLPAPER A\Alam Tumbuhan\Home 06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24" name="Rectangle 23"/>
          <p:cNvSpPr/>
          <p:nvPr userDrawn="1"/>
        </p:nvSpPr>
        <p:spPr>
          <a:xfrm>
            <a:off x="0" y="2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FFC000"/>
                </a:solidFill>
              </a:rPr>
              <a:t>PERTUMBUHAN DAN PERKEMBANGAN PADA TUMBUHAN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25" name="Oval 24"/>
          <p:cNvSpPr/>
          <p:nvPr userDrawn="1"/>
        </p:nvSpPr>
        <p:spPr>
          <a:xfrm>
            <a:off x="2786051" y="1357298"/>
            <a:ext cx="6000792" cy="464347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6" name="Rounded Rectangle 25"/>
          <p:cNvSpPr/>
          <p:nvPr userDrawn="1"/>
        </p:nvSpPr>
        <p:spPr>
          <a:xfrm>
            <a:off x="357159" y="1643052"/>
            <a:ext cx="2071703" cy="57150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Menu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7" name="Rounded Rectangle 26"/>
          <p:cNvSpPr/>
          <p:nvPr userDrawn="1"/>
        </p:nvSpPr>
        <p:spPr>
          <a:xfrm>
            <a:off x="3214679" y="6000768"/>
            <a:ext cx="2071703" cy="57150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Home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0" name="Rounded Rectangle 29"/>
          <p:cNvSpPr/>
          <p:nvPr userDrawn="1"/>
        </p:nvSpPr>
        <p:spPr>
          <a:xfrm>
            <a:off x="6000762" y="6000768"/>
            <a:ext cx="2071703" cy="57150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2060"/>
                </a:solidFill>
              </a:rPr>
              <a:t>Profil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1" name="Rounded Rectangle 30"/>
          <p:cNvSpPr/>
          <p:nvPr userDrawn="1"/>
        </p:nvSpPr>
        <p:spPr>
          <a:xfrm>
            <a:off x="357159" y="2357430"/>
            <a:ext cx="2071703" cy="57150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SK/SD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3" name="Rounded Rectangle 32"/>
          <p:cNvSpPr/>
          <p:nvPr userDrawn="1"/>
        </p:nvSpPr>
        <p:spPr>
          <a:xfrm>
            <a:off x="357159" y="3786192"/>
            <a:ext cx="2071703" cy="57150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2060"/>
                </a:solidFill>
              </a:rPr>
              <a:t>Simulasi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4" name="Rounded Rectangle 33"/>
          <p:cNvSpPr/>
          <p:nvPr userDrawn="1"/>
        </p:nvSpPr>
        <p:spPr>
          <a:xfrm>
            <a:off x="357159" y="3071811"/>
            <a:ext cx="2071703" cy="57150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Materi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Rounded Rectangle 34"/>
          <p:cNvSpPr/>
          <p:nvPr userDrawn="1"/>
        </p:nvSpPr>
        <p:spPr>
          <a:xfrm>
            <a:off x="357159" y="4500570"/>
            <a:ext cx="2071703" cy="57150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7030A0"/>
                </a:solidFill>
              </a:rPr>
              <a:t>Latihan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6" name="Rounded Rectangle 35"/>
          <p:cNvSpPr/>
          <p:nvPr userDrawn="1"/>
        </p:nvSpPr>
        <p:spPr>
          <a:xfrm>
            <a:off x="357159" y="5214951"/>
            <a:ext cx="2071703" cy="57150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Soal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7" name="Rounded Rectangle 36"/>
          <p:cNvSpPr/>
          <p:nvPr userDrawn="1"/>
        </p:nvSpPr>
        <p:spPr>
          <a:xfrm>
            <a:off x="357159" y="5929332"/>
            <a:ext cx="2071703" cy="571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Video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87791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3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5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1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0">
              <a:srgbClr val="5E9EFF"/>
            </a:gs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5" descr="D:\gebol (L)\WALLPAPER A\Alam Tumbuhan\Home 06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57" name="Rectangle 56"/>
          <p:cNvSpPr/>
          <p:nvPr userDrawn="1"/>
        </p:nvSpPr>
        <p:spPr>
          <a:xfrm>
            <a:off x="0" y="0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FFC000"/>
                </a:solidFill>
              </a:rPr>
              <a:t>PERTUMBUHAN DAN PERKEMBANGAN PADA TUMBUHAN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58" name="Oval 57"/>
          <p:cNvSpPr/>
          <p:nvPr userDrawn="1"/>
        </p:nvSpPr>
        <p:spPr>
          <a:xfrm>
            <a:off x="2786051" y="1357298"/>
            <a:ext cx="6000792" cy="464347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9" name="Rounded Rectangle 58"/>
          <p:cNvSpPr/>
          <p:nvPr userDrawn="1"/>
        </p:nvSpPr>
        <p:spPr>
          <a:xfrm>
            <a:off x="357159" y="1643052"/>
            <a:ext cx="2071703" cy="57150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Menu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0" name="Rounded Rectangle 59"/>
          <p:cNvSpPr/>
          <p:nvPr userDrawn="1"/>
        </p:nvSpPr>
        <p:spPr>
          <a:xfrm>
            <a:off x="3214679" y="6000768"/>
            <a:ext cx="2071703" cy="57150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Home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61" name="Rounded Rectangle 60"/>
          <p:cNvSpPr/>
          <p:nvPr userDrawn="1"/>
        </p:nvSpPr>
        <p:spPr>
          <a:xfrm>
            <a:off x="6000762" y="6000768"/>
            <a:ext cx="2071703" cy="57150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2060"/>
                </a:solidFill>
              </a:rPr>
              <a:t>Profil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2" name="Rounded Rectangle 61"/>
          <p:cNvSpPr/>
          <p:nvPr userDrawn="1"/>
        </p:nvSpPr>
        <p:spPr>
          <a:xfrm>
            <a:off x="357159" y="2357430"/>
            <a:ext cx="2071703" cy="57150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SK/SD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3" name="Rounded Rectangle 62"/>
          <p:cNvSpPr/>
          <p:nvPr userDrawn="1"/>
        </p:nvSpPr>
        <p:spPr>
          <a:xfrm>
            <a:off x="357159" y="3786192"/>
            <a:ext cx="2071703" cy="57150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2060"/>
                </a:solidFill>
              </a:rPr>
              <a:t>Simulasi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4" name="Rounded Rectangle 63"/>
          <p:cNvSpPr/>
          <p:nvPr userDrawn="1"/>
        </p:nvSpPr>
        <p:spPr>
          <a:xfrm>
            <a:off x="357159" y="3071811"/>
            <a:ext cx="2071703" cy="57150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Materi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5" name="Rounded Rectangle 64"/>
          <p:cNvSpPr/>
          <p:nvPr userDrawn="1"/>
        </p:nvSpPr>
        <p:spPr>
          <a:xfrm>
            <a:off x="357159" y="4500570"/>
            <a:ext cx="2071703" cy="57150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7030A0"/>
                </a:solidFill>
              </a:rPr>
              <a:t>Latihan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66" name="Rounded Rectangle 65"/>
          <p:cNvSpPr/>
          <p:nvPr userDrawn="1"/>
        </p:nvSpPr>
        <p:spPr>
          <a:xfrm>
            <a:off x="357159" y="5214951"/>
            <a:ext cx="2071703" cy="57150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Soal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7" name="Rounded Rectangle 66"/>
          <p:cNvSpPr/>
          <p:nvPr userDrawn="1"/>
        </p:nvSpPr>
        <p:spPr>
          <a:xfrm>
            <a:off x="357159" y="5929332"/>
            <a:ext cx="2071703" cy="571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Video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/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571868" y="1643050"/>
            <a:ext cx="450059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2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Informal Roman" pitchFamily="66" charset="0"/>
              </a:rPr>
              <a:t>Selamat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2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Informal Roman" pitchFamily="66" charset="0"/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2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Informal Roman" pitchFamily="66" charset="0"/>
              </a:rPr>
              <a:t>Belajar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2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Informal Roman" pitchFamily="66" charset="0"/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2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Informal Roman" pitchFamily="66" charset="0"/>
              </a:rPr>
              <a:t>Biologi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2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Informal Roman" pitchFamily="66" charset="0"/>
            </a:endParaRPr>
          </a:p>
        </p:txBody>
      </p:sp>
      <p:sp>
        <p:nvSpPr>
          <p:cNvPr id="9" name="Smiley Face 8"/>
          <p:cNvSpPr/>
          <p:nvPr/>
        </p:nvSpPr>
        <p:spPr>
          <a:xfrm>
            <a:off x="642913" y="3000374"/>
            <a:ext cx="45719" cy="45719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riped Right Arrow 10"/>
          <p:cNvSpPr/>
          <p:nvPr/>
        </p:nvSpPr>
        <p:spPr>
          <a:xfrm>
            <a:off x="4357686" y="4429132"/>
            <a:ext cx="3143272" cy="84182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accent2"/>
                </a:solidFill>
                <a:latin typeface="Script MT Bold" pitchFamily="66" charset="0"/>
              </a:rPr>
              <a:t>Loading…</a:t>
            </a:r>
            <a:endParaRPr lang="en-US" sz="2800" dirty="0">
              <a:solidFill>
                <a:schemeClr val="accent2"/>
              </a:solidFill>
              <a:latin typeface="Script MT Bold" pitchFamily="66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14678" y="2357430"/>
            <a:ext cx="528641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id-ID" sz="2400" b="1" dirty="0" smtClean="0">
                <a:solidFill>
                  <a:schemeClr val="bg1"/>
                </a:solidFill>
              </a:rPr>
              <a:t>Teori tunika korpus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algn="ctr"/>
            <a:r>
              <a:rPr lang="id-ID" dirty="0" smtClean="0">
                <a:solidFill>
                  <a:schemeClr val="bg1"/>
                </a:solidFill>
              </a:rPr>
              <a:t>Menurut teori runika korpus, titik tumbuhan terdiri dari dua lapisan, yaitu:</a:t>
            </a:r>
            <a:endParaRPr lang="en-US" dirty="0" smtClean="0">
              <a:solidFill>
                <a:schemeClr val="bg1"/>
              </a:solidFill>
            </a:endParaRPr>
          </a:p>
          <a:p>
            <a:pPr lvl="0" algn="ctr"/>
            <a:r>
              <a:rPr lang="id-ID" dirty="0" smtClean="0">
                <a:solidFill>
                  <a:schemeClr val="bg1"/>
                </a:solidFill>
              </a:rPr>
              <a:t>Lapisan pinggir disebut tunika, terdiri atas sel-sel yang aktif membelah sehingga memperluas bagian titik tumbuhan.</a:t>
            </a:r>
            <a:endParaRPr lang="en-US" dirty="0" smtClean="0">
              <a:solidFill>
                <a:schemeClr val="bg1"/>
              </a:solidFill>
            </a:endParaRPr>
          </a:p>
          <a:p>
            <a:pPr lvl="0" algn="ctr"/>
            <a:r>
              <a:rPr lang="id-ID" dirty="0" smtClean="0">
                <a:solidFill>
                  <a:schemeClr val="bg1"/>
                </a:solidFill>
              </a:rPr>
              <a:t>Bagian dalam disebut korpus, yang terdiri atas sel-sel yang membelah ke segala arah dan berdiferensiasi.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4" name="Striped Right Arrow 3">
            <a:hlinkClick r:id="rId3" action="ppaction://hlinksldjump"/>
          </p:cNvPr>
          <p:cNvSpPr/>
          <p:nvPr/>
        </p:nvSpPr>
        <p:spPr>
          <a:xfrm>
            <a:off x="8429652" y="5500702"/>
            <a:ext cx="714348" cy="428628"/>
          </a:xfrm>
          <a:prstGeom prst="strip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7715272" y="5500702"/>
            <a:ext cx="621218" cy="428628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57554" y="2214554"/>
            <a:ext cx="500066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id-ID" sz="2000" b="1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Teori histogen</a:t>
            </a:r>
            <a:endParaRPr lang="en-US" sz="2000" b="1" dirty="0" smtClean="0">
              <a:solidFill>
                <a:schemeClr val="bg1"/>
              </a:solidFill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800" dirty="0" smtClean="0">
              <a:solidFill>
                <a:schemeClr val="bg1"/>
              </a:solidFill>
              <a:ea typeface="Calibri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d-ID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Menurut teori histogen, titik tumbuhan terdiri dari tiga lapisan, yaitu:</a:t>
            </a:r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Lapisa luar disebut dermatogen,pembentukan epidermis.</a:t>
            </a:r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Lapisan tengah disebut periblem,pembentuk korteks.</a:t>
            </a:r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Lapisan tengah disebut plerom, pembentukan stele.</a:t>
            </a:r>
            <a:endParaRPr lang="en-US" dirty="0" smtClean="0">
              <a:solidFill>
                <a:schemeClr val="bg1"/>
              </a:solidFill>
              <a:ea typeface="Calibri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dirty="0"/>
          </a:p>
        </p:txBody>
      </p:sp>
      <p:sp>
        <p:nvSpPr>
          <p:cNvPr id="3" name="Striped Right Arrow 2">
            <a:hlinkClick r:id="rId3" action="ppaction://hlinksldjump"/>
          </p:cNvPr>
          <p:cNvSpPr/>
          <p:nvPr/>
        </p:nvSpPr>
        <p:spPr>
          <a:xfrm>
            <a:off x="8429652" y="5500702"/>
            <a:ext cx="714348" cy="428628"/>
          </a:xfrm>
          <a:prstGeom prst="strip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Left Arrow 3"/>
          <p:cNvSpPr/>
          <p:nvPr/>
        </p:nvSpPr>
        <p:spPr>
          <a:xfrm>
            <a:off x="7715272" y="5500702"/>
            <a:ext cx="621218" cy="428628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00430" y="1571612"/>
            <a:ext cx="457203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d-ID" b="1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MACAM – MACAM HORMON PERTUMBUHAN </a:t>
            </a:r>
            <a:endParaRPr lang="en-US" b="1" dirty="0" smtClean="0">
              <a:solidFill>
                <a:schemeClr val="bg1"/>
              </a:solidFill>
              <a:ea typeface="Calibri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1</a:t>
            </a:r>
            <a:r>
              <a:rPr lang="en-US" b="1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. </a:t>
            </a:r>
            <a:r>
              <a:rPr lang="id-ID" b="1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Auksin </a:t>
            </a:r>
            <a:r>
              <a:rPr lang="en-US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: </a:t>
            </a:r>
            <a:r>
              <a:rPr lang="id-ID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Merangsang pembelahan sel di daerah kambium</a:t>
            </a:r>
            <a:r>
              <a:rPr lang="en-US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, m</a:t>
            </a:r>
            <a:r>
              <a:rPr lang="id-ID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emacu pemanjangan sel titik tumbuhan batang tetapi menghambat pemanjangan sel-sel akar.</a:t>
            </a:r>
            <a:r>
              <a:rPr lang="en-US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, m</a:t>
            </a:r>
            <a:r>
              <a:rPr lang="id-ID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emacu dominasi apikel dan menghambat dominasi lateral.</a:t>
            </a:r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28992" y="3429000"/>
            <a:ext cx="478634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2. </a:t>
            </a:r>
            <a:r>
              <a:rPr lang="id-ID" b="1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Sitokinin </a:t>
            </a:r>
            <a:r>
              <a:rPr lang="en-US" b="1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: </a:t>
            </a:r>
            <a:r>
              <a:rPr lang="id-ID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Menunda pengguguran daun</a:t>
            </a:r>
            <a:r>
              <a:rPr lang="en-US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. m</a:t>
            </a:r>
            <a:r>
              <a:rPr lang="id-ID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erangsang pembelahan sel</a:t>
            </a:r>
            <a:r>
              <a:rPr lang="en-US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, m</a:t>
            </a:r>
            <a:r>
              <a:rPr lang="id-ID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enghambat proses penuan</a:t>
            </a:r>
            <a:r>
              <a:rPr lang="en-US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, m</a:t>
            </a:r>
            <a:r>
              <a:rPr lang="id-ID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emperkecil dominasi apikel</a:t>
            </a:r>
            <a:r>
              <a:rPr lang="en-US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, m</a:t>
            </a:r>
            <a:r>
              <a:rPr lang="id-ID" dirty="0" smtClean="0">
                <a:solidFill>
                  <a:schemeClr val="bg1"/>
                </a:solidFill>
                <a:ea typeface="Calibri" pitchFamily="34" charset="0"/>
                <a:cs typeface="Arial" pitchFamily="34" charset="0"/>
              </a:rPr>
              <a:t>engatur pembentukan bunga dan buah</a:t>
            </a:r>
            <a:endParaRPr lang="en-US" dirty="0" smtClean="0">
              <a:solidFill>
                <a:schemeClr val="bg1"/>
              </a:solidFill>
              <a:ea typeface="Calibri" pitchFamily="34" charset="0"/>
              <a:cs typeface="Arial" pitchFamily="34" charset="0"/>
            </a:endParaRPr>
          </a:p>
          <a:p>
            <a:pPr lvl="0" algn="ctr"/>
            <a:r>
              <a:rPr lang="en-US" b="1" dirty="0" smtClean="0">
                <a:solidFill>
                  <a:schemeClr val="bg1"/>
                </a:solidFill>
                <a:cs typeface="Arial" pitchFamily="34" charset="0"/>
              </a:rPr>
              <a:t>3. </a:t>
            </a:r>
            <a:r>
              <a:rPr lang="id-ID" b="1" dirty="0" smtClean="0">
                <a:solidFill>
                  <a:schemeClr val="bg1"/>
                </a:solidFill>
                <a:cs typeface="Arial" pitchFamily="34" charset="0"/>
              </a:rPr>
              <a:t>Giberelin</a:t>
            </a:r>
            <a:r>
              <a:rPr lang="en-US" b="1" dirty="0" smtClean="0">
                <a:solidFill>
                  <a:schemeClr val="bg1"/>
                </a:solidFill>
                <a:cs typeface="Arial" pitchFamily="34" charset="0"/>
              </a:rPr>
              <a:t> :  m</a:t>
            </a:r>
            <a:r>
              <a:rPr lang="id-ID" dirty="0" smtClean="0">
                <a:solidFill>
                  <a:schemeClr val="bg1"/>
                </a:solidFill>
                <a:cs typeface="Arial" pitchFamily="34" charset="0"/>
              </a:rPr>
              <a:t>erangsang pertumbuhan buah tanpa pembuahan/fertilisasi.</a:t>
            </a:r>
            <a:r>
              <a:rPr lang="en-US" dirty="0" smtClean="0">
                <a:solidFill>
                  <a:schemeClr val="bg1"/>
                </a:solidFill>
                <a:cs typeface="Arial" pitchFamily="34" charset="0"/>
              </a:rPr>
              <a:t>, p</a:t>
            </a:r>
            <a:r>
              <a:rPr lang="id-ID" dirty="0" smtClean="0">
                <a:solidFill>
                  <a:schemeClr val="bg1"/>
                </a:solidFill>
                <a:cs typeface="Arial" pitchFamily="34" charset="0"/>
              </a:rPr>
              <a:t>emanjangan dan pembelahan sel</a:t>
            </a:r>
            <a:r>
              <a:rPr lang="en-US" dirty="0" smtClean="0">
                <a:solidFill>
                  <a:schemeClr val="bg1"/>
                </a:solidFill>
                <a:cs typeface="Arial" pitchFamily="34" charset="0"/>
              </a:rPr>
              <a:t>, m</a:t>
            </a:r>
            <a:r>
              <a:rPr lang="id-ID" dirty="0" smtClean="0">
                <a:solidFill>
                  <a:schemeClr val="bg1"/>
                </a:solidFill>
                <a:cs typeface="Arial" pitchFamily="34" charset="0"/>
              </a:rPr>
              <a:t>enghambat pembentukan biji</a:t>
            </a:r>
            <a:r>
              <a:rPr lang="en-US" dirty="0" smtClean="0">
                <a:solidFill>
                  <a:schemeClr val="bg1"/>
                </a:solidFill>
                <a:cs typeface="Arial" pitchFamily="34" charset="0"/>
              </a:rPr>
              <a:t>, m</a:t>
            </a:r>
            <a:r>
              <a:rPr lang="id-ID" dirty="0" smtClean="0">
                <a:solidFill>
                  <a:schemeClr val="bg1"/>
                </a:solidFill>
                <a:cs typeface="Arial" pitchFamily="34" charset="0"/>
              </a:rPr>
              <a:t>erangsang proses </a:t>
            </a:r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  <a:p>
            <a:pPr lvl="0" algn="ctr"/>
            <a:r>
              <a:rPr lang="id-ID" dirty="0" smtClean="0">
                <a:solidFill>
                  <a:schemeClr val="bg1"/>
                </a:solidFill>
                <a:cs typeface="Arial" pitchFamily="34" charset="0"/>
              </a:rPr>
              <a:t>perkecambahan </a:t>
            </a:r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" name="Striped Right Arrow 3">
            <a:hlinkClick r:id="rId2" action="ppaction://hlinksldjump"/>
          </p:cNvPr>
          <p:cNvSpPr/>
          <p:nvPr/>
        </p:nvSpPr>
        <p:spPr>
          <a:xfrm>
            <a:off x="8429652" y="5500702"/>
            <a:ext cx="714348" cy="428628"/>
          </a:xfrm>
          <a:prstGeom prst="strip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7715272" y="5500702"/>
            <a:ext cx="621218" cy="428628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14744" y="2000240"/>
            <a:ext cx="44291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4. 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Asam traumalin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 : 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z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at ini mampu mengembalikan luka pada tumbuhan</a:t>
            </a:r>
            <a:endParaRPr lang="en-US" dirty="0" smtClean="0">
              <a:solidFill>
                <a:schemeClr val="bg1"/>
              </a:solidFill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5. 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Asam absitat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 : m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endorong dormansi biji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, m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emacu pengguguran daun saat kemarau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engurangi kecepatan dan pemanjangan sel di daerah titik tumbuhan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, m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embantu menutup stomata.</a:t>
            </a:r>
            <a:endParaRPr lang="en-US" dirty="0" smtClean="0">
              <a:solidFill>
                <a:schemeClr val="bg1"/>
              </a:solidFill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6. 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Florigen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 : 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b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erperan dalam proses pertumbuhan bunga.</a:t>
            </a:r>
            <a:endParaRPr lang="en-US" dirty="0" smtClean="0">
              <a:solidFill>
                <a:schemeClr val="bg1"/>
              </a:solidFill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7. 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Gas etilen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, m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empercepat pematangan buah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, p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ertumbuhan batang menjadi kokoh dan tebal.</a:t>
            </a:r>
            <a:endParaRPr lang="en-US" dirty="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" name="Striped Right Arrow 2">
            <a:hlinkClick r:id="rId2" action="ppaction://hlinksldjump"/>
          </p:cNvPr>
          <p:cNvSpPr/>
          <p:nvPr/>
        </p:nvSpPr>
        <p:spPr>
          <a:xfrm>
            <a:off x="8429652" y="5500702"/>
            <a:ext cx="714348" cy="428628"/>
          </a:xfrm>
          <a:prstGeom prst="strip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Left Arrow 3"/>
          <p:cNvSpPr/>
          <p:nvPr/>
        </p:nvSpPr>
        <p:spPr>
          <a:xfrm>
            <a:off x="7715272" y="5500702"/>
            <a:ext cx="621218" cy="428628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14744" y="2571744"/>
            <a:ext cx="435771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8. 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Hormon kalin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 : b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erfungsi untuk memacu pertumbuhan organ tumbuhan.</a:t>
            </a:r>
            <a:endParaRPr lang="en-US" dirty="0" smtClean="0">
              <a:solidFill>
                <a:schemeClr val="bg1"/>
              </a:solidFill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Filokalin, memacu pertumbuhan daub.</a:t>
            </a:r>
            <a:endParaRPr lang="en-US" dirty="0" smtClean="0">
              <a:solidFill>
                <a:schemeClr val="bg1"/>
              </a:solidFill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Rhizokalin, memacu pertumbuhan akar</a:t>
            </a:r>
            <a:endParaRPr lang="en-US" dirty="0" smtClean="0">
              <a:solidFill>
                <a:schemeClr val="bg1"/>
              </a:solidFill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Kaulokalin, memacu pertumbuhan batang.</a:t>
            </a:r>
            <a:endParaRPr lang="en-US" dirty="0" smtClean="0">
              <a:solidFill>
                <a:schemeClr val="bg1"/>
              </a:solidFill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Anthokalin, memacu pertumbuhan bunga dan buah</a:t>
            </a:r>
            <a:endParaRPr lang="en-US" dirty="0"/>
          </a:p>
        </p:txBody>
      </p:sp>
      <p:sp>
        <p:nvSpPr>
          <p:cNvPr id="4" name="Left Arrow 3"/>
          <p:cNvSpPr/>
          <p:nvPr/>
        </p:nvSpPr>
        <p:spPr>
          <a:xfrm>
            <a:off x="7715272" y="5500702"/>
            <a:ext cx="621218" cy="428628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p:control spid="2053" name="ShockwaveFlash1" r:id="rId2" imgW="1828571" imgH="1828571"/>
    </p:controls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29190" y="1357298"/>
            <a:ext cx="180369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4000" dirty="0" smtClean="0">
                <a:solidFill>
                  <a:srgbClr val="FF0000"/>
                </a:solidFill>
                <a:latin typeface="Script MT Bold" pitchFamily="66" charset="0"/>
                <a:ea typeface="Times New Roman" pitchFamily="18" charset="0"/>
                <a:cs typeface="Arial" pitchFamily="34" charset="0"/>
              </a:rPr>
              <a:t>Latihan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3428992" y="2000240"/>
            <a:ext cx="478634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1.Phytohormon yang dapat mempercepat pematangan buah,merangsang pembungaan, merangsang penuaan dan pengguguran daun serta menghambat pemanjangan batang adalah ....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429388" y="3786190"/>
            <a:ext cx="1857388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C) Sitokinin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000760" y="4500570"/>
            <a:ext cx="1857388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D) Auksin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857620" y="4500570"/>
            <a:ext cx="1857388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B) Giberelin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571868" y="3786190"/>
            <a:ext cx="1857388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A) Gas </a:t>
            </a:r>
            <a:r>
              <a:rPr lang="fi-FI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" action="ppaction://macro?name=JawabanBenar"/>
              </a:rPr>
              <a:t>Etilene</a:t>
            </a:r>
            <a:endParaRPr lang="en-US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triped Right Arrow 11">
            <a:hlinkClick r:id="rId3" action="ppaction://hlinksldjump"/>
          </p:cNvPr>
          <p:cNvSpPr/>
          <p:nvPr/>
        </p:nvSpPr>
        <p:spPr>
          <a:xfrm>
            <a:off x="8429652" y="5500702"/>
            <a:ext cx="714348" cy="428628"/>
          </a:xfrm>
          <a:prstGeom prst="strip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86182" y="2000241"/>
            <a:ext cx="40719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2.Faktor luar (eksternal) yang mempengaruhi pertumbuhan pada tumbuhan,kecuali....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071934" y="3857628"/>
            <a:ext cx="1714512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B) Suhu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143636" y="3857628"/>
            <a:ext cx="1714512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i-FI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D) Cahaya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500430" y="3143248"/>
            <a:ext cx="250033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A) Pergantian </a:t>
            </a:r>
            <a:r>
              <a:rPr lang="fi-FI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" action="ppaction://macro?name=JawabanBenar"/>
              </a:rPr>
              <a:t>tahun</a:t>
            </a:r>
            <a:endParaRPr lang="en-US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572264" y="3143248"/>
            <a:ext cx="1714512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C) Air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Left Arrow 8"/>
          <p:cNvSpPr/>
          <p:nvPr/>
        </p:nvSpPr>
        <p:spPr>
          <a:xfrm>
            <a:off x="7715272" y="5500702"/>
            <a:ext cx="621218" cy="428628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triped Right Arrow 9">
            <a:hlinkClick r:id="rId2" action="ppaction://hlinksldjump"/>
          </p:cNvPr>
          <p:cNvSpPr/>
          <p:nvPr/>
        </p:nvSpPr>
        <p:spPr>
          <a:xfrm>
            <a:off x="8429652" y="5500702"/>
            <a:ext cx="714348" cy="428628"/>
          </a:xfrm>
          <a:prstGeom prst="strip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71934" y="2071678"/>
            <a:ext cx="36433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i-FI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</a:t>
            </a:r>
            <a:r>
              <a:rPr lang="en-US" dirty="0" err="1" smtClean="0">
                <a:solidFill>
                  <a:schemeClr val="bg1"/>
                </a:solidFill>
              </a:rPr>
              <a:t>Hormon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mengatur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kadar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gula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mengubah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glikogen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menjadi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glukosa</a:t>
            </a:r>
            <a:r>
              <a:rPr lang="en-US" dirty="0" smtClean="0">
                <a:solidFill>
                  <a:schemeClr val="bg1"/>
                </a:solidFill>
              </a:rPr>
              <a:t>….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072198" y="4357694"/>
            <a:ext cx="207170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D) Insulin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571868" y="4357694"/>
            <a:ext cx="207170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B). </a:t>
            </a:r>
            <a:r>
              <a:rPr lang="en-US" dirty="0" smtClean="0">
                <a:solidFill>
                  <a:srgbClr val="FF0000"/>
                </a:solidFill>
                <a:hlinkClick r:id="" action="ppaction://macro?name=JawabanBenar"/>
              </a:rPr>
              <a:t>Adrenalin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6143636" y="3357562"/>
            <a:ext cx="207170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C) </a:t>
            </a:r>
            <a:r>
              <a:rPr lang="en-US" dirty="0" err="1" smtClean="0">
                <a:solidFill>
                  <a:schemeClr val="bg1"/>
                </a:solidFill>
              </a:rPr>
              <a:t>Auksin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357554" y="3357562"/>
            <a:ext cx="207170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A). </a:t>
            </a:r>
            <a:r>
              <a:rPr lang="en-US" dirty="0" err="1" smtClean="0">
                <a:solidFill>
                  <a:schemeClr val="bg1"/>
                </a:solidFill>
              </a:rPr>
              <a:t>Tiroksin</a:t>
            </a:r>
            <a:endParaRPr lang="en-US" dirty="0"/>
          </a:p>
        </p:txBody>
      </p:sp>
      <p:sp>
        <p:nvSpPr>
          <p:cNvPr id="9" name="Left Arrow 8"/>
          <p:cNvSpPr/>
          <p:nvPr/>
        </p:nvSpPr>
        <p:spPr>
          <a:xfrm>
            <a:off x="7715272" y="5500702"/>
            <a:ext cx="621218" cy="428628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triped Right Arrow 9">
            <a:hlinkClick r:id="rId2" action="ppaction://hlinksldjump"/>
          </p:cNvPr>
          <p:cNvSpPr/>
          <p:nvPr/>
        </p:nvSpPr>
        <p:spPr>
          <a:xfrm>
            <a:off x="8429652" y="5500702"/>
            <a:ext cx="714348" cy="428628"/>
          </a:xfrm>
          <a:prstGeom prst="strip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43306" y="2428869"/>
            <a:ext cx="45720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4.Kelenjar yang menghasilkan hormon Oksitosin adalah....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929322" y="4357694"/>
            <a:ext cx="200026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D) Adrenalin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643306" y="4357694"/>
            <a:ext cx="200026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B) Pankreas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000760" y="3429000"/>
            <a:ext cx="200026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C) Tiroid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643306" y="3429000"/>
            <a:ext cx="200026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A) </a:t>
            </a:r>
            <a:r>
              <a:rPr lang="sv-SE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" action="ppaction://macro?name=JawabanBenar"/>
              </a:rPr>
              <a:t>Hipofisis</a:t>
            </a:r>
            <a:endParaRPr lang="en-US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Left Arrow 8"/>
          <p:cNvSpPr/>
          <p:nvPr/>
        </p:nvSpPr>
        <p:spPr>
          <a:xfrm>
            <a:off x="7715272" y="5500702"/>
            <a:ext cx="621218" cy="428628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triped Right Arrow 9">
            <a:hlinkClick r:id="rId2" action="ppaction://hlinksldjump"/>
          </p:cNvPr>
          <p:cNvSpPr/>
          <p:nvPr/>
        </p:nvSpPr>
        <p:spPr>
          <a:xfrm>
            <a:off x="8429652" y="5500702"/>
            <a:ext cx="714348" cy="428628"/>
          </a:xfrm>
          <a:prstGeom prst="strip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43174" y="2967335"/>
            <a:ext cx="650082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Script MT Bold" pitchFamily="66" charset="0"/>
              </a:rPr>
              <a:t>Assalamu’alaikum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Script MT Bold" pitchFamily="66" charset="0"/>
              </a:rPr>
              <a:t>…</a:t>
            </a:r>
            <a:endParaRPr lang="en-US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Script MT Bold" pitchFamily="66" charset="0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86182" y="2143116"/>
            <a:ext cx="39290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5.Perkembangan pada tumbuhan biji dimulai sejak...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>
            <a:hlinkClick r:id="" action="ppaction://macro?name=JawabanBenar"/>
          </p:cNvPr>
          <p:cNvSpPr/>
          <p:nvPr/>
        </p:nvSpPr>
        <p:spPr>
          <a:xfrm>
            <a:off x="3500430" y="4214818"/>
            <a:ext cx="200026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B) Biji </a:t>
            </a:r>
            <a:r>
              <a:rPr lang="sv-SE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" action="ppaction://macro?name=JawabanBenar"/>
              </a:rPr>
              <a:t>ditanam</a:t>
            </a:r>
            <a:endParaRPr lang="en-US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715008" y="4214818"/>
            <a:ext cx="2643206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D) Tumbuhan ditanam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857884" y="3214686"/>
            <a:ext cx="2500330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C) Biji berkecambah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500430" y="3214686"/>
            <a:ext cx="200026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A) Sel zigot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Left Arrow 8"/>
          <p:cNvSpPr/>
          <p:nvPr/>
        </p:nvSpPr>
        <p:spPr>
          <a:xfrm>
            <a:off x="7715272" y="5500702"/>
            <a:ext cx="621218" cy="428628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triped Right Arrow 9">
            <a:hlinkClick r:id="rId2" action="ppaction://hlinksldjump"/>
          </p:cNvPr>
          <p:cNvSpPr/>
          <p:nvPr/>
        </p:nvSpPr>
        <p:spPr>
          <a:xfrm>
            <a:off x="8429652" y="5500702"/>
            <a:ext cx="714348" cy="428628"/>
          </a:xfrm>
          <a:prstGeom prst="strip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868" y="2285993"/>
            <a:ext cx="4643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6.Pergiliran cara perkembangbiakan antara seksual dengan aseksual.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072198" y="4214818"/>
            <a:ext cx="207170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D) Biogenesis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571868" y="4214818"/>
            <a:ext cx="207170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B) Metamorfosis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000760" y="3286124"/>
            <a:ext cx="221457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C) Organogenesis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500430" y="3286124"/>
            <a:ext cx="207170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A) </a:t>
            </a:r>
            <a:r>
              <a:rPr lang="sv-SE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" action="ppaction://macro?name=JawabanBenar"/>
              </a:rPr>
              <a:t>Metagenesis</a:t>
            </a:r>
            <a:endParaRPr lang="en-US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Left Arrow 8"/>
          <p:cNvSpPr/>
          <p:nvPr/>
        </p:nvSpPr>
        <p:spPr>
          <a:xfrm>
            <a:off x="7715272" y="5500702"/>
            <a:ext cx="621218" cy="428628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triped Right Arrow 9">
            <a:hlinkClick r:id="rId2" action="ppaction://hlinksldjump"/>
          </p:cNvPr>
          <p:cNvSpPr/>
          <p:nvPr/>
        </p:nvSpPr>
        <p:spPr>
          <a:xfrm>
            <a:off x="8429652" y="5500702"/>
            <a:ext cx="714348" cy="428628"/>
          </a:xfrm>
          <a:prstGeom prst="strip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57620" y="1928802"/>
            <a:ext cx="40719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7. Pertumbuhan pada tumbuhan terjadi pada...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286116" y="4214818"/>
            <a:ext cx="5000660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D) Jaringan meristem ujung tunas dan ujung </a:t>
            </a:r>
            <a:r>
              <a:rPr lang="sv-SE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" action="ppaction://macro?name=JawabanBenar"/>
              </a:rPr>
              <a:t>batang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428992" y="3714752"/>
            <a:ext cx="4857784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C) Jaringan parenkim akar, batang dan daun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857620" y="3143248"/>
            <a:ext cx="3857652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B) Seluruh bagian tubuh tumbuhan 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071934" y="2571744"/>
            <a:ext cx="3357586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A) Ujung akar yang dewasa 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Left Arrow 9"/>
          <p:cNvSpPr/>
          <p:nvPr/>
        </p:nvSpPr>
        <p:spPr>
          <a:xfrm>
            <a:off x="7715272" y="5500702"/>
            <a:ext cx="621218" cy="428628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riped Right Arrow 10">
            <a:hlinkClick r:id="rId2" action="ppaction://hlinksldjump"/>
          </p:cNvPr>
          <p:cNvSpPr/>
          <p:nvPr/>
        </p:nvSpPr>
        <p:spPr>
          <a:xfrm>
            <a:off x="8429652" y="5500702"/>
            <a:ext cx="714348" cy="428628"/>
          </a:xfrm>
          <a:prstGeom prst="strip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0" y="1857364"/>
            <a:ext cx="27109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8.Pertumbuhan adalah...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86182" y="457200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857620" y="2571744"/>
            <a:ext cx="4286280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A) </a:t>
            </a:r>
            <a:r>
              <a:rPr lang="sv-SE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" action="ppaction://macro?name=JawabanBenar"/>
              </a:rPr>
              <a:t>Pertambahan</a:t>
            </a:r>
            <a:r>
              <a:rPr lang="sv-SE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ukuran dan jumlah sel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571868" y="3286124"/>
            <a:ext cx="464347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B) Pembentukan struktur sel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3786182" y="3929066"/>
            <a:ext cx="4143404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C) Masa setelah anak-anak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643306" y="4572008"/>
            <a:ext cx="4429156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D) Perkembangan suatu organisme baru</a:t>
            </a:r>
            <a:endParaRPr lang="en-US" dirty="0"/>
          </a:p>
        </p:txBody>
      </p:sp>
      <p:sp>
        <p:nvSpPr>
          <p:cNvPr id="10" name="Left Arrow 9"/>
          <p:cNvSpPr/>
          <p:nvPr/>
        </p:nvSpPr>
        <p:spPr>
          <a:xfrm>
            <a:off x="7715272" y="5500702"/>
            <a:ext cx="621218" cy="428628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riped Right Arrow 10">
            <a:hlinkClick r:id="rId2" action="ppaction://hlinksldjump"/>
          </p:cNvPr>
          <p:cNvSpPr/>
          <p:nvPr/>
        </p:nvSpPr>
        <p:spPr>
          <a:xfrm>
            <a:off x="8429652" y="5500702"/>
            <a:ext cx="714348" cy="428628"/>
          </a:xfrm>
          <a:prstGeom prst="strip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868" y="2143116"/>
            <a:ext cx="45005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9.Proses terspesialisasinya sel-sel menuju struktur dan fungsi tertentu....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929058" y="3214686"/>
            <a:ext cx="1928826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A) Generasi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00760" y="4071942"/>
            <a:ext cx="2143140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D).</a:t>
            </a:r>
            <a:r>
              <a:rPr lang="sv-SE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" action="ppaction://macro?name=JawabanBenar"/>
              </a:rPr>
              <a:t>Perkembangan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857620" y="4000504"/>
            <a:ext cx="1928826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B) Pertumbuhan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286512" y="3214686"/>
            <a:ext cx="1928826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C) Pertambahan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Left Arrow 8"/>
          <p:cNvSpPr/>
          <p:nvPr/>
        </p:nvSpPr>
        <p:spPr>
          <a:xfrm>
            <a:off x="7715272" y="5500702"/>
            <a:ext cx="621218" cy="428628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triped Right Arrow 9">
            <a:hlinkClick r:id="rId2" action="ppaction://hlinksldjump"/>
          </p:cNvPr>
          <p:cNvSpPr/>
          <p:nvPr/>
        </p:nvSpPr>
        <p:spPr>
          <a:xfrm>
            <a:off x="8429652" y="5500702"/>
            <a:ext cx="714348" cy="428628"/>
          </a:xfrm>
          <a:prstGeom prst="strip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57620" y="2000240"/>
            <a:ext cx="40318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10.Jaringan Maristem terletak pada…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428992" y="4214818"/>
            <a:ext cx="485778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D) Ujung batang,ujung daun dan kulit akar</a:t>
            </a:r>
            <a:endParaRPr lang="sv-SE" sz="2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571868" y="3643314"/>
            <a:ext cx="4857784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C) Ujung </a:t>
            </a:r>
            <a:r>
              <a:rPr lang="sv-SE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" action="ppaction://macro?name=JawabanBenar"/>
              </a:rPr>
              <a:t>akar,ujung</a:t>
            </a:r>
            <a:r>
              <a:rPr lang="sv-SE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batang dan kambium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500430" y="3071810"/>
            <a:ext cx="4857784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B) Ujung daun,ujung batang dan kambium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714744" y="2500306"/>
            <a:ext cx="4429156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A) Ujung daun,ujung akar dan kulit akar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Left Arrow 10"/>
          <p:cNvSpPr/>
          <p:nvPr/>
        </p:nvSpPr>
        <p:spPr>
          <a:xfrm>
            <a:off x="7715272" y="5500702"/>
            <a:ext cx="621218" cy="428628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p:control spid="3074" name="WindowsMediaPlayer1" r:id="rId2" imgW="4315427" imgH="3820058"/>
    </p:controls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57487" y="2967335"/>
            <a:ext cx="564360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  <a:hlinkClick r:id="" action="ppaction://macro?name=skor"/>
                <a:hlinkMouseOver r:id="" action="ppaction://macro?name=skor"/>
              </a:rPr>
              <a:t>Score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lgerian" pitchFamily="82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71801" y="1643050"/>
            <a:ext cx="5643603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UAD</a:t>
            </a:r>
          </a:p>
          <a:p>
            <a:pPr algn="ctr"/>
            <a:r>
              <a:rPr lang="en-US" sz="36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Nama</a:t>
            </a:r>
            <a:r>
              <a:rPr lang="en-US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 : </a:t>
            </a:r>
            <a:r>
              <a:rPr lang="en-US" sz="36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yuni</a:t>
            </a:r>
            <a:r>
              <a:rPr lang="en-US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 </a:t>
            </a:r>
            <a:r>
              <a:rPr lang="en-US" sz="36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fatmawati</a:t>
            </a:r>
            <a:endParaRPr lang="en-US" sz="36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cript MT Bold" pitchFamily="66" charset="0"/>
            </a:endParaRPr>
          </a:p>
          <a:p>
            <a:pPr algn="ctr"/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TTL : </a:t>
            </a:r>
            <a:r>
              <a:rPr lang="en-US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Bantul</a:t>
            </a: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, 20 </a:t>
            </a:r>
            <a:r>
              <a:rPr lang="en-US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Juni</a:t>
            </a: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 1993</a:t>
            </a:r>
          </a:p>
          <a:p>
            <a:pPr algn="ctr"/>
            <a:r>
              <a:rPr lang="en-US" sz="36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Alamat</a:t>
            </a:r>
            <a:r>
              <a:rPr lang="en-US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 : </a:t>
            </a:r>
            <a:r>
              <a:rPr lang="en-US" sz="36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Gaten</a:t>
            </a:r>
            <a:r>
              <a:rPr lang="en-US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, </a:t>
            </a:r>
            <a:r>
              <a:rPr lang="en-US" sz="36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Canden</a:t>
            </a:r>
            <a:r>
              <a:rPr lang="en-US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, </a:t>
            </a:r>
            <a:r>
              <a:rPr lang="en-US" sz="36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Jetis</a:t>
            </a:r>
            <a:r>
              <a:rPr lang="en-US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, </a:t>
            </a:r>
            <a:r>
              <a:rPr lang="en-US" sz="36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Bantul</a:t>
            </a: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, Yogyakarta</a:t>
            </a:r>
          </a:p>
          <a:p>
            <a:pPr algn="ctr"/>
            <a:r>
              <a:rPr lang="en-US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NIM : 11008004</a:t>
            </a:r>
          </a:p>
          <a:p>
            <a:pPr algn="ctr"/>
            <a:r>
              <a:rPr lang="en-US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Kelas</a:t>
            </a: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 : PBIO / A</a:t>
            </a:r>
            <a:endParaRPr lang="en-US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cript MT Bold" pitchFamily="66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FFC000"/>
                </a:solidFill>
              </a:rPr>
              <a:t>PERTUMBUHAN DAN PERKEMBANGAN PADA TUMBUHAN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857620" y="1500175"/>
            <a:ext cx="3857652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err="1" smtClean="0">
                <a:solidFill>
                  <a:srgbClr val="FF0000"/>
                </a:solidFill>
                <a:latin typeface="Calibri" pitchFamily="34" charset="0"/>
              </a:rPr>
              <a:t>Standar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Calibri" pitchFamily="34" charset="0"/>
              </a:rPr>
              <a:t>Kompetensi</a:t>
            </a:r>
            <a:endParaRPr lang="en-US" sz="2000" b="1" dirty="0" smtClean="0">
              <a:solidFill>
                <a:srgbClr val="FF0000"/>
              </a:solidFill>
              <a:latin typeface="Calibri" pitchFamily="34" charset="0"/>
            </a:endParaRPr>
          </a:p>
          <a:p>
            <a:pPr algn="ctr"/>
            <a:endParaRPr lang="en-US" dirty="0" smtClean="0">
              <a:solidFill>
                <a:srgbClr val="FFFF00"/>
              </a:solidFill>
            </a:endParaRPr>
          </a:p>
          <a:p>
            <a:pPr algn="ctr"/>
            <a:endParaRPr lang="en-US" dirty="0" smtClean="0">
              <a:solidFill>
                <a:srgbClr val="FFFF00"/>
              </a:solidFill>
            </a:endParaRPr>
          </a:p>
          <a:p>
            <a:pPr algn="ctr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43306" y="1857365"/>
            <a:ext cx="42148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Memahami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berbagai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sistem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kehidupan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tumbuhan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00430" y="2643182"/>
            <a:ext cx="4572032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</a:rPr>
              <a:t>Kompetensi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b="1" dirty="0" err="1" smtClean="0">
                <a:solidFill>
                  <a:srgbClr val="FF0000"/>
                </a:solidFill>
              </a:rPr>
              <a:t>Dasar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ctr"/>
            <a:endParaRPr lang="en-US" sz="900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• </a:t>
            </a:r>
            <a:r>
              <a:rPr lang="en-US" dirty="0" err="1" smtClean="0">
                <a:solidFill>
                  <a:schemeClr val="bg1"/>
                </a:solidFill>
              </a:rPr>
              <a:t>Menganalisis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pentingnya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pertumbuhan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perkembangan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tumbuhan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• </a:t>
            </a:r>
            <a:r>
              <a:rPr lang="en-US" dirty="0" err="1" smtClean="0">
                <a:solidFill>
                  <a:schemeClr val="bg1"/>
                </a:solidFill>
              </a:rPr>
              <a:t>Mengidentifikasi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macam-macam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pertumbuhan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ditinjau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letaknya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• </a:t>
            </a:r>
            <a:r>
              <a:rPr lang="en-US" dirty="0" err="1" smtClean="0">
                <a:solidFill>
                  <a:schemeClr val="bg1"/>
                </a:solidFill>
              </a:rPr>
              <a:t>Mengidentifikasi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faktor-faktor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mempengaruhi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pertumbuhan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tumbuhan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•</a:t>
            </a:r>
            <a:r>
              <a:rPr lang="en-US" dirty="0" err="1" smtClean="0">
                <a:solidFill>
                  <a:schemeClr val="bg1"/>
                </a:solidFill>
              </a:rPr>
              <a:t>Mengidentifikasi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macam-macam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hormon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r>
              <a:rPr lang="en-US" dirty="0" err="1" smtClean="0">
                <a:solidFill>
                  <a:schemeClr val="bg1"/>
                </a:solidFill>
              </a:rPr>
              <a:t>pertumbuhan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tumbuhan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4786314" y="1357298"/>
            <a:ext cx="20717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Script MT Bold" pitchFamily="66" charset="0"/>
              </a:rPr>
              <a:t>Materi</a:t>
            </a:r>
            <a:endParaRPr lang="en-US" sz="4000" b="1" dirty="0">
              <a:solidFill>
                <a:srgbClr val="FF0000"/>
              </a:solidFill>
              <a:latin typeface="Script MT Bold" pitchFamily="66" charset="0"/>
            </a:endParaRPr>
          </a:p>
        </p:txBody>
      </p:sp>
      <p:sp>
        <p:nvSpPr>
          <p:cNvPr id="35" name="Striped Right Arrow 34">
            <a:hlinkClick r:id="rId2" action="ppaction://hlinksldjump"/>
          </p:cNvPr>
          <p:cNvSpPr/>
          <p:nvPr/>
        </p:nvSpPr>
        <p:spPr>
          <a:xfrm>
            <a:off x="8165592" y="5357826"/>
            <a:ext cx="978408" cy="484632"/>
          </a:xfrm>
          <a:prstGeom prst="strip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28992" y="1714488"/>
            <a:ext cx="4857784" cy="4201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8600" algn="ctr" fontAlgn="base">
              <a:spcBef>
                <a:spcPct val="0"/>
              </a:spcBef>
              <a:spcAft>
                <a:spcPct val="0"/>
              </a:spcAft>
            </a:pPr>
            <a:endParaRPr lang="en-US" sz="2000" b="1" dirty="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indent="22860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A.</a:t>
            </a:r>
            <a:r>
              <a:rPr lang="id-ID" sz="2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PENGERTIAN PERTUMBUHAN DAN PERKEMBANGAN</a:t>
            </a:r>
            <a:endParaRPr lang="en-US" sz="2000" b="1" dirty="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indent="228600" algn="ctr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sz="900" dirty="0" smtClean="0">
              <a:solidFill>
                <a:schemeClr val="bg1"/>
              </a:solidFill>
              <a:latin typeface="Arial" pitchFamily="34" charset="0"/>
            </a:endParaRPr>
          </a:p>
          <a:p>
            <a:pPr lvl="0" indent="2286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Salah satu ciri khas makhluk hidup adalah mengalami pertumbuhan dan perkembangan yang selalu berjalan seiring. Pengertian pertumbuhan adalah proses pertambahan volume yang bersifat </a:t>
            </a:r>
            <a:r>
              <a:rPr lang="id-ID" i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irreversible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. Pertumbuhan disebabkan karena pertambahan substansi  dan jumlah sel. Alat untuk mengukur pertumbuhan adalah mistar dan auksonometer. Sedangkan perkembangan adalah proses yang menyertai pertumbuhan untuk menuju ketingkat kedewasaan. </a:t>
            </a:r>
            <a:endParaRPr lang="id-ID" sz="2800" dirty="0" smtClean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57620" y="1643050"/>
            <a:ext cx="37147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Pertumbuhan diukur secara kuantitatif, sedangkan perkembangan diukur secara kualitatif.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428992" y="2571744"/>
            <a:ext cx="4929222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sz="2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Pertumbuhan</a:t>
            </a:r>
            <a:endParaRPr lang="en-US" sz="2000" dirty="0" smtClean="0">
              <a:solidFill>
                <a:schemeClr val="bg1"/>
              </a:solidFill>
              <a:latin typeface="Calibri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Ada dua macam pertumbuhan apabila ditinjau dari berlangsungnya.</a:t>
            </a:r>
            <a:endParaRPr lang="en-US" dirty="0" smtClean="0">
              <a:solidFill>
                <a:schemeClr val="bg1"/>
              </a:solidFill>
              <a:latin typeface="Calibri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Pertumbuhan terbuka</a:t>
            </a:r>
            <a:endParaRPr lang="en-US" dirty="0" smtClean="0">
              <a:solidFill>
                <a:schemeClr val="bg1"/>
              </a:solidFill>
              <a:latin typeface="Calibri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Pertumbuhan yang berlangsung secara terus menerus. Misalnya:pertumbuhan pada tumbuhan.</a:t>
            </a:r>
            <a:endParaRPr lang="en-US" dirty="0" smtClean="0">
              <a:solidFill>
                <a:schemeClr val="bg1"/>
              </a:solidFill>
              <a:latin typeface="Calibri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Pertumbuhan tertutup</a:t>
            </a:r>
            <a:endParaRPr lang="en-US" dirty="0" smtClean="0">
              <a:solidFill>
                <a:schemeClr val="bg1"/>
              </a:solidFill>
              <a:latin typeface="Calibri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Pertumbuhan yang berlangsung dengan waktu yang terbatas. Misalnya: pertumbuhan pada manusia dan hewan.</a:t>
            </a:r>
            <a:endParaRPr lang="en-US" dirty="0" smtClean="0">
              <a:solidFill>
                <a:schemeClr val="bg1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Striped Right Arrow 3">
            <a:hlinkClick r:id="rId2" action="ppaction://hlinksldjump"/>
          </p:cNvPr>
          <p:cNvSpPr/>
          <p:nvPr/>
        </p:nvSpPr>
        <p:spPr>
          <a:xfrm>
            <a:off x="8429652" y="5500702"/>
            <a:ext cx="714348" cy="428628"/>
          </a:xfrm>
          <a:prstGeom prst="strip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7715272" y="5500702"/>
            <a:ext cx="621218" cy="428628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FFFF00"/>
                </a:solidFill>
              </a:rPr>
              <a:t>PERTUMBUHAN DAN PERKEMBANGAN PADA TUMBUHAN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00430" y="2285992"/>
            <a:ext cx="464347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sz="2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Perkecambahan</a:t>
            </a:r>
            <a:endParaRPr lang="en-US" sz="2000" dirty="0" smtClean="0">
              <a:solidFill>
                <a:schemeClr val="bg1"/>
              </a:solidFill>
              <a:latin typeface="Calibri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Ada dua macam tipe perkecambahan</a:t>
            </a:r>
            <a:endParaRPr lang="en-US" dirty="0" smtClean="0">
              <a:solidFill>
                <a:schemeClr val="bg1"/>
              </a:solidFill>
              <a:latin typeface="Calibri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Perkecambahan tipe hipogeal</a:t>
            </a:r>
            <a:endParaRPr lang="en-US" dirty="0" smtClean="0">
              <a:solidFill>
                <a:schemeClr val="bg1"/>
              </a:solidFill>
              <a:latin typeface="Calibri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Yaitu perkecambahan dengan keping biki (kotiledon) tetap didalam tanah. Misalnya: perkecambahan biji monokotil.</a:t>
            </a:r>
            <a:endParaRPr lang="en-US" dirty="0" smtClean="0">
              <a:solidFill>
                <a:schemeClr val="bg1"/>
              </a:solidFill>
              <a:latin typeface="Calibri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Perkecambahan tipe epigeal</a:t>
            </a:r>
            <a:endParaRPr lang="en-US" dirty="0" smtClean="0">
              <a:solidFill>
                <a:schemeClr val="bg1"/>
              </a:solidFill>
              <a:latin typeface="Calibri" pitchFamily="34" charset="0"/>
              <a:cs typeface="Arial" pitchFamily="34" charset="0"/>
            </a:endParaRPr>
          </a:p>
          <a:p>
            <a:pPr lvl="0" algn="ctr"/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Yaitu perkecambahan yang keping biji (kotiledon) tera ngkat dipermukaan tanah. Misalnya : perkecambahan diji dikotil</a:t>
            </a:r>
            <a:r>
              <a:rPr lang="id-ID" b="1" dirty="0" smtClean="0">
                <a:latin typeface="Calibri" pitchFamily="34" charset="0"/>
              </a:rPr>
              <a:t> </a:t>
            </a:r>
            <a:endParaRPr lang="en-US" b="1" dirty="0" smtClean="0">
              <a:latin typeface="Calibri" pitchFamily="34" charset="0"/>
            </a:endParaRPr>
          </a:p>
        </p:txBody>
      </p:sp>
      <p:sp>
        <p:nvSpPr>
          <p:cNvPr id="6" name="Striped Right Arrow 5">
            <a:hlinkClick r:id="rId3" action="ppaction://hlinksldjump"/>
          </p:cNvPr>
          <p:cNvSpPr/>
          <p:nvPr/>
        </p:nvSpPr>
        <p:spPr>
          <a:xfrm>
            <a:off x="8429652" y="5500702"/>
            <a:ext cx="714348" cy="428628"/>
          </a:xfrm>
          <a:prstGeom prst="strip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Left Arrow 6"/>
          <p:cNvSpPr/>
          <p:nvPr/>
        </p:nvSpPr>
        <p:spPr>
          <a:xfrm>
            <a:off x="7715272" y="5500702"/>
            <a:ext cx="621218" cy="428628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868" y="1714488"/>
            <a:ext cx="4572032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id-ID" sz="2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Macam – macam pertumbuhan </a:t>
            </a:r>
            <a:endParaRPr lang="en-US" sz="2000" b="1" dirty="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id-ID" sz="2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ditinjau dari letaknya</a:t>
            </a:r>
            <a:endParaRPr lang="en-US" sz="2000" b="1" dirty="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900" dirty="0" smtClean="0">
              <a:solidFill>
                <a:schemeClr val="bg1"/>
              </a:solidFill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Pertumbuhan primer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Aktifitas titik tumbuh primer yang terletak di ujung akar dan ujung batang banyak mengakibatkan terjadi pertumbuhan primer. Dampak pertumbuhan primer akan menyebabkan akar bertambah panjang dan batang bertambah tinggi.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71868" y="4429132"/>
            <a:ext cx="46434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Pertumbuhan sekunder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Aktivitas kambium menyababkan pertumbuhan sekunder sehingga batang bertambah brsar. Terjadi pada tumbuhan dikotil.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" name="Striped Right Arrow 3">
            <a:hlinkClick r:id="rId3" action="ppaction://hlinksldjump"/>
          </p:cNvPr>
          <p:cNvSpPr/>
          <p:nvPr/>
        </p:nvSpPr>
        <p:spPr>
          <a:xfrm>
            <a:off x="8429652" y="5500702"/>
            <a:ext cx="714348" cy="428628"/>
          </a:xfrm>
          <a:prstGeom prst="strip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7715272" y="5500702"/>
            <a:ext cx="621218" cy="428628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86182" y="1500174"/>
            <a:ext cx="407196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Pertumbuhan terminal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Pertumbuhan pada ujung akar dan ujung batang tumbuhan terbagi menjadi tiga daerah pertumbuhan yaiutu daerah meristemik (pertumbuhan), daerah pemanjangan, dan daerah deferensiasi.</a:t>
            </a:r>
            <a:endParaRPr lang="id-ID" sz="2800" dirty="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14678" y="3214686"/>
            <a:ext cx="5072098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id-ID" sz="2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Faktor – faktor yang mempengaruhi pertumbuhan</a:t>
            </a:r>
            <a:endParaRPr lang="en-US" sz="800" dirty="0" smtClean="0">
              <a:solidFill>
                <a:schemeClr val="bg1"/>
              </a:solidFill>
              <a:latin typeface="Calibri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Faktor eksternal 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 :  f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aktor yang ada diluar tubuh tumbuhan dapat mempengaruhi pertumbuhan dan perkembangan baik secara lengkap maupun tidak lengkap.</a:t>
            </a:r>
            <a:endParaRPr lang="en-US" dirty="0" smtClean="0">
              <a:solidFill>
                <a:schemeClr val="bg1"/>
              </a:solidFill>
              <a:latin typeface="Calibri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Nutrisi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, c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ahaya 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, s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uhu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, k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elembaban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, a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ir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, o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ksigen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 , 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pH/derajat keasaman atau basa</a:t>
            </a:r>
            <a:endParaRPr lang="en-US" dirty="0" smtClean="0">
              <a:solidFill>
                <a:schemeClr val="bg1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Striped Right Arrow 3">
            <a:hlinkClick r:id="rId3" action="ppaction://hlinksldjump"/>
          </p:cNvPr>
          <p:cNvSpPr/>
          <p:nvPr/>
        </p:nvSpPr>
        <p:spPr>
          <a:xfrm>
            <a:off x="8429652" y="5500702"/>
            <a:ext cx="714348" cy="428628"/>
          </a:xfrm>
          <a:prstGeom prst="strip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7715272" y="5500702"/>
            <a:ext cx="621218" cy="428628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71802" y="2357430"/>
            <a:ext cx="535785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faktor internal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 : 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faktor yang berasal dari dalam tubuh tumbuhan</a:t>
            </a:r>
            <a:endParaRPr lang="en-US" dirty="0" smtClean="0">
              <a:solidFill>
                <a:schemeClr val="bg1"/>
              </a:solidFill>
              <a:latin typeface="Calibri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faktor interseluler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 : 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dilakukan oleh hormon.</a:t>
            </a:r>
            <a:endParaRPr lang="en-US" dirty="0" smtClean="0">
              <a:solidFill>
                <a:schemeClr val="bg1"/>
              </a:solidFill>
              <a:latin typeface="Calibri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Faktor intraseluler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 : m</a:t>
            </a:r>
            <a:r>
              <a:rPr lang="id-ID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eliputi pengendalian sifat menurun yaitu gen.</a:t>
            </a:r>
            <a:endParaRPr lang="en-US" dirty="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lvl="0" algn="ctr"/>
            <a:r>
              <a:rPr lang="id-ID" b="1" dirty="0" smtClean="0">
                <a:solidFill>
                  <a:schemeClr val="bg1"/>
                </a:solidFill>
                <a:latin typeface="Calibri" pitchFamily="34" charset="0"/>
              </a:rPr>
              <a:t>Teori titik tumbuh</a:t>
            </a:r>
            <a:endParaRPr lang="en-US" dirty="0" smtClean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id-ID" dirty="0" smtClean="0">
                <a:solidFill>
                  <a:schemeClr val="bg1"/>
                </a:solidFill>
                <a:latin typeface="Calibri" pitchFamily="34" charset="0"/>
              </a:rPr>
              <a:t>Menurut teori tunika korpus batang terdapat titik tumbuh. Ada dua teori yang berkaitan dengan aktivitas titik tumbuh</a:t>
            </a:r>
            <a:r>
              <a:rPr lang="id-ID" dirty="0" smtClean="0">
                <a:solidFill>
                  <a:schemeClr val="bg1"/>
                </a:solidFill>
              </a:rPr>
              <a:t>.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3" name="Striped Right Arrow 2">
            <a:hlinkClick r:id="rId3" action="ppaction://hlinksldjump"/>
          </p:cNvPr>
          <p:cNvSpPr/>
          <p:nvPr/>
        </p:nvSpPr>
        <p:spPr>
          <a:xfrm>
            <a:off x="8429652" y="5500702"/>
            <a:ext cx="714348" cy="428628"/>
          </a:xfrm>
          <a:prstGeom prst="strip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Left Arrow 3"/>
          <p:cNvSpPr/>
          <p:nvPr/>
        </p:nvSpPr>
        <p:spPr>
          <a:xfrm>
            <a:off x="7715272" y="5500702"/>
            <a:ext cx="621218" cy="428628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1072</TotalTime>
  <Words>1001</Words>
  <Application>Microsoft Office PowerPoint</Application>
  <PresentationFormat>On-screen Show (4:3)</PresentationFormat>
  <Paragraphs>140</Paragraphs>
  <Slides>28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Company>Asus-PC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PERTUMBUHAN DAN PERKEMBANGAN PADA TUMBUHAN</dc:title>
  <dc:creator>Usep</dc:creator>
  <cp:lastModifiedBy>Usep</cp:lastModifiedBy>
  <cp:revision>115</cp:revision>
  <dcterms:created xsi:type="dcterms:W3CDTF">2001-12-31T17:25:32Z</dcterms:created>
  <dcterms:modified xsi:type="dcterms:W3CDTF">2001-12-31T20:41:00Z</dcterms:modified>
</cp:coreProperties>
</file>