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8" r:id="rId1"/>
  </p:sldMasterIdLst>
  <p:notesMasterIdLst>
    <p:notesMasterId r:id="rId3"/>
  </p:notesMasterIdLst>
  <p:handoutMasterIdLst>
    <p:handoutMasterId r:id="rId4"/>
  </p:handoutMasterIdLst>
  <p:sldIdLst>
    <p:sldId id="570" r:id="rId2"/>
  </p:sldIdLst>
  <p:sldSz cx="9144000" cy="6858000" type="screen4x3"/>
  <p:notesSz cx="6997700" cy="92837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4"/>
    <a:srgbClr val="678DC5"/>
    <a:srgbClr val="3E67A4"/>
    <a:srgbClr val="3E8DC5"/>
    <a:srgbClr val="5F5F65"/>
    <a:srgbClr val="7E7E86"/>
    <a:srgbClr val="FFFF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2" autoAdjust="0"/>
    <p:restoredTop sz="94693" autoAdjust="0"/>
  </p:normalViewPr>
  <p:slideViewPr>
    <p:cSldViewPr snapToGrid="0">
      <p:cViewPr>
        <p:scale>
          <a:sx n="66" d="100"/>
          <a:sy n="66" d="100"/>
        </p:scale>
        <p:origin x="-2058" y="-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6238875" y="8596313"/>
            <a:ext cx="447675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57150" y="8774113"/>
            <a:ext cx="2614613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5437" tIns="50065" rIns="95437" bIns="50065">
            <a:spAutoFit/>
          </a:bodyPr>
          <a:lstStyle/>
          <a:p>
            <a:pPr algn="l" defTabSz="609600">
              <a:lnSpc>
                <a:spcPct val="100000"/>
              </a:lnSpc>
              <a:tabLst>
                <a:tab pos="2381250" algn="l"/>
                <a:tab pos="4819650" algn="l"/>
              </a:tabLst>
            </a:pPr>
            <a:r>
              <a:rPr lang="en-US" sz="800"/>
              <a:t>© 2006, Cisco Systems, Inc. All rights reserved.</a:t>
            </a:r>
          </a:p>
          <a:p>
            <a:pPr algn="l" defTabSz="609600">
              <a:lnSpc>
                <a:spcPct val="100000"/>
              </a:lnSpc>
              <a:tabLst>
                <a:tab pos="2381250" algn="l"/>
                <a:tab pos="4819650" algn="l"/>
              </a:tabLst>
            </a:pPr>
            <a:r>
              <a:rPr lang="en-US" sz="800"/>
              <a:t>Presentation_ID.scr</a:t>
            </a:r>
          </a:p>
        </p:txBody>
      </p:sp>
      <p:sp>
        <p:nvSpPr>
          <p:cNvPr id="3085" name="Line 13"/>
          <p:cNvSpPr>
            <a:spLocks noChangeShapeType="1"/>
          </p:cNvSpPr>
          <p:nvPr/>
        </p:nvSpPr>
        <p:spPr bwMode="auto">
          <a:xfrm>
            <a:off x="152400" y="8788400"/>
            <a:ext cx="66405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5918200" y="8667750"/>
            <a:ext cx="811213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774" tIns="0" rIns="18774" bIns="0" anchor="b"/>
          <a:lstStyle/>
          <a:p>
            <a:pPr algn="r" defTabSz="901700">
              <a:lnSpc>
                <a:spcPct val="100000"/>
              </a:lnSpc>
            </a:pPr>
            <a:fld id="{235EEE06-3024-4946-9F9A-99401AA8AD1D}" type="slidenum">
              <a:rPr lang="en-US" sz="800"/>
              <a:pPr algn="r" defTabSz="901700">
                <a:lnSpc>
                  <a:spcPct val="100000"/>
                </a:lnSpc>
              </a:pPr>
              <a:t>‹#›</a:t>
            </a:fld>
            <a:endParaRPr lang="en-US" sz="800"/>
          </a:p>
        </p:txBody>
      </p:sp>
    </p:spTree>
    <p:extLst>
      <p:ext uri="{BB962C8B-B14F-4D97-AF65-F5344CB8AC3E}">
        <p14:creationId xmlns:p14="http://schemas.microsoft.com/office/powerpoint/2010/main" val="24983058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04" name="Rectangle 8"/>
          <p:cNvSpPr>
            <a:spLocks noChangeArrowheads="1"/>
          </p:cNvSpPr>
          <p:nvPr/>
        </p:nvSpPr>
        <p:spPr bwMode="auto">
          <a:xfrm>
            <a:off x="6238875" y="8596313"/>
            <a:ext cx="447675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3305" name="Rectangle 9"/>
          <p:cNvSpPr>
            <a:spLocks noChangeArrowheads="1"/>
          </p:cNvSpPr>
          <p:nvPr/>
        </p:nvSpPr>
        <p:spPr bwMode="auto">
          <a:xfrm>
            <a:off x="57150" y="8774113"/>
            <a:ext cx="2614613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5437" tIns="50065" rIns="95437" bIns="50065">
            <a:spAutoFit/>
          </a:bodyPr>
          <a:lstStyle/>
          <a:p>
            <a:pPr algn="l" defTabSz="609600">
              <a:lnSpc>
                <a:spcPct val="100000"/>
              </a:lnSpc>
              <a:tabLst>
                <a:tab pos="2381250" algn="l"/>
                <a:tab pos="4819650" algn="l"/>
              </a:tabLst>
            </a:pPr>
            <a:r>
              <a:rPr lang="en-US" sz="800"/>
              <a:t>© 2006, Cisco Systems, Inc. All rights reserved.</a:t>
            </a:r>
          </a:p>
          <a:p>
            <a:pPr algn="l" defTabSz="609600">
              <a:lnSpc>
                <a:spcPct val="100000"/>
              </a:lnSpc>
              <a:tabLst>
                <a:tab pos="2381250" algn="l"/>
                <a:tab pos="4819650" algn="l"/>
              </a:tabLst>
            </a:pPr>
            <a:r>
              <a:rPr lang="en-US" sz="800"/>
              <a:t>Presentation_ID.scr</a:t>
            </a:r>
          </a:p>
        </p:txBody>
      </p:sp>
      <p:sp>
        <p:nvSpPr>
          <p:cNvPr id="183306" name="Line 10"/>
          <p:cNvSpPr>
            <a:spLocks noChangeShapeType="1"/>
          </p:cNvSpPr>
          <p:nvPr/>
        </p:nvSpPr>
        <p:spPr bwMode="auto">
          <a:xfrm>
            <a:off x="152400" y="8788400"/>
            <a:ext cx="66405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3307" name="Rectangle 1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918200" y="8667750"/>
            <a:ext cx="811213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74" tIns="0" rIns="18774" bIns="0" numCol="1" anchor="b" anchorCtr="0" compatLnSpc="1">
            <a:prstTxWarp prst="textNoShape">
              <a:avLst/>
            </a:prstTxWarp>
          </a:bodyPr>
          <a:lstStyle>
            <a:lvl1pPr algn="r" defTabSz="901700">
              <a:lnSpc>
                <a:spcPct val="100000"/>
              </a:lnSpc>
              <a:defRPr sz="800"/>
            </a:lvl1pPr>
          </a:lstStyle>
          <a:p>
            <a:fld id="{CF6AB194-5C7C-4C34-B298-01A1ABF2777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83308" name="Rectangle 1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9950" y="244475"/>
            <a:ext cx="5314950" cy="39862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3309" name="Rectangle 1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66763" y="4371975"/>
            <a:ext cx="5459412" cy="424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7" tIns="50065" rIns="95437" bIns="500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24234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12713" indent="-112713" algn="l" defTabSz="1020763" rtl="0" eaLnBrk="0" fontAlgn="base" hangingPunct="0">
      <a:lnSpc>
        <a:spcPct val="90000"/>
      </a:lnSpc>
      <a:spcBef>
        <a:spcPct val="5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82600" indent="-120650" algn="l" defTabSz="1020763" rtl="0" eaLnBrk="0" fontAlgn="base" hangingPunct="0">
      <a:lnSpc>
        <a:spcPct val="90000"/>
      </a:lnSpc>
      <a:spcBef>
        <a:spcPct val="35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66788" algn="l" defTabSz="1020763" rtl="0" eaLnBrk="0" fontAlgn="base" hangingPunct="0">
      <a:lnSpc>
        <a:spcPct val="90000"/>
      </a:lnSpc>
      <a:spcBef>
        <a:spcPct val="35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449388" algn="l" defTabSz="1020763" rtl="0" eaLnBrk="0" fontAlgn="base" hangingPunct="0">
      <a:lnSpc>
        <a:spcPct val="90000"/>
      </a:lnSpc>
      <a:spcBef>
        <a:spcPct val="35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931988" algn="l" defTabSz="1020763" rtl="0" eaLnBrk="0" fontAlgn="base" hangingPunct="0">
      <a:lnSpc>
        <a:spcPct val="90000"/>
      </a:lnSpc>
      <a:spcBef>
        <a:spcPct val="35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E6A499-C70D-417A-8158-40A5508C2BA8}" type="slidenum">
              <a:rPr lang="en-US"/>
              <a:pPr/>
              <a:t>1</a:t>
            </a:fld>
            <a:endParaRPr lang="en-US"/>
          </a:p>
        </p:txBody>
      </p:sp>
      <p:sp>
        <p:nvSpPr>
          <p:cNvPr id="1057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868363" y="295275"/>
            <a:ext cx="5351463" cy="4013200"/>
          </a:xfrm>
          <a:ln/>
        </p:spPr>
      </p:sp>
      <p:sp>
        <p:nvSpPr>
          <p:cNvPr id="1057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0438" y="201613"/>
            <a:ext cx="3216275" cy="8174037"/>
          </a:xfrm>
        </p:spPr>
        <p:txBody>
          <a:bodyPr lIns="94844" tIns="47422" rIns="94844" bIns="47422"/>
          <a:lstStyle/>
          <a:p>
            <a:pPr>
              <a:buFontTx/>
              <a:buNone/>
            </a:pPr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638" y="304800"/>
            <a:ext cx="8145462" cy="838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638" y="1520825"/>
            <a:ext cx="7940675" cy="35718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616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id="1" dur="indefinite" restart="never" nodeType="tmRoot"/>
      </p:par>
    </p:tnLst>
  </p:timing>
  <p:txStyles>
    <p:titleStyle>
      <a:lvl1pPr algn="l" defTabSz="814388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814388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defTabSz="814388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defTabSz="814388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defTabSz="814388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defTabSz="814388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defTabSz="814388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defTabSz="814388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defTabSz="814388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236538" indent="-236538" algn="l" defTabSz="814388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74675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2pPr>
      <a:lvl3pPr marL="914400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3pPr>
      <a:lvl4pPr marL="1254125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4pPr>
      <a:lvl5pPr marL="1604963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062163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519363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2976563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433763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775" name="AutoShape 7"/>
          <p:cNvSpPr>
            <a:spLocks noChangeArrowheads="1"/>
          </p:cNvSpPr>
          <p:nvPr/>
        </p:nvSpPr>
        <p:spPr bwMode="gray">
          <a:xfrm>
            <a:off x="442913" y="906463"/>
            <a:ext cx="1433512" cy="352425"/>
          </a:xfrm>
          <a:prstGeom prst="roundRect">
            <a:avLst>
              <a:gd name="adj" fmla="val 18750"/>
            </a:avLst>
          </a:prstGeom>
          <a:solidFill>
            <a:srgbClr val="0097ED"/>
          </a:solidFill>
          <a:ln w="6350" algn="ctr">
            <a:solidFill>
              <a:srgbClr val="000000"/>
            </a:solidFill>
            <a:round/>
            <a:headEnd type="none" w="sm" len="sm"/>
            <a:tailEnd type="none" w="sm" len="sm"/>
          </a:ln>
          <a:effectLst>
            <a:outerShdw dist="53882" dir="2700000" algn="ctr" rotWithShape="0">
              <a:srgbClr val="DDDDDD"/>
            </a:outerShdw>
          </a:effectLst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000" b="1" dirty="0" smtClean="0">
                <a:solidFill>
                  <a:srgbClr val="FFFFFF"/>
                </a:solidFill>
                <a:cs typeface="Times New Roman" pitchFamily="18" charset="0"/>
              </a:rPr>
              <a:t>Apache</a:t>
            </a:r>
            <a:endParaRPr lang="en-US" sz="1000" b="1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1056782" name="AutoShape 14"/>
          <p:cNvSpPr>
            <a:spLocks noChangeArrowheads="1"/>
          </p:cNvSpPr>
          <p:nvPr/>
        </p:nvSpPr>
        <p:spPr bwMode="gray">
          <a:xfrm>
            <a:off x="2438400" y="890588"/>
            <a:ext cx="2743200" cy="352425"/>
          </a:xfrm>
          <a:prstGeom prst="roundRect">
            <a:avLst>
              <a:gd name="adj" fmla="val 18750"/>
            </a:avLst>
          </a:prstGeom>
          <a:solidFill>
            <a:srgbClr val="FDC204"/>
          </a:solidFill>
          <a:ln w="6350" algn="ctr">
            <a:solidFill>
              <a:srgbClr val="000000"/>
            </a:solidFill>
            <a:round/>
            <a:headEnd type="none" w="sm" len="sm"/>
            <a:tailEnd type="none" w="sm" len="sm"/>
          </a:ln>
          <a:effectLst>
            <a:outerShdw dist="53882" dir="2700000" algn="ctr" rotWithShape="0">
              <a:srgbClr val="DDDDDD"/>
            </a:outerShdw>
          </a:effectLst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000" b="1" dirty="0" smtClean="0">
                <a:solidFill>
                  <a:srgbClr val="FFFFFF"/>
                </a:solidFill>
                <a:cs typeface="Times New Roman" pitchFamily="18" charset="0"/>
              </a:rPr>
              <a:t>Software</a:t>
            </a:r>
            <a:endParaRPr lang="en-US" sz="1000" b="1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1056785" name="AutoShape 17"/>
          <p:cNvSpPr>
            <a:spLocks noChangeArrowheads="1"/>
          </p:cNvSpPr>
          <p:nvPr/>
        </p:nvSpPr>
        <p:spPr bwMode="gray">
          <a:xfrm>
            <a:off x="5675313" y="889000"/>
            <a:ext cx="1411287" cy="350838"/>
          </a:xfrm>
          <a:prstGeom prst="roundRect">
            <a:avLst>
              <a:gd name="adj" fmla="val 18750"/>
            </a:avLst>
          </a:prstGeom>
          <a:solidFill>
            <a:srgbClr val="FF6600"/>
          </a:solidFill>
          <a:ln w="6350" algn="ctr">
            <a:solidFill>
              <a:srgbClr val="000000"/>
            </a:solidFill>
            <a:round/>
            <a:headEnd type="none" w="sm" len="sm"/>
            <a:tailEnd type="none" w="sm" len="sm"/>
          </a:ln>
          <a:effectLst>
            <a:outerShdw dist="53882" dir="2700000" algn="ctr" rotWithShape="0">
              <a:srgbClr val="DDDDDD"/>
            </a:outerShdw>
          </a:effectLst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000" b="1" dirty="0" smtClean="0">
                <a:solidFill>
                  <a:srgbClr val="FFFFFF"/>
                </a:solidFill>
                <a:cs typeface="Times New Roman" pitchFamily="18" charset="0"/>
              </a:rPr>
              <a:t>Foundation</a:t>
            </a:r>
            <a:endParaRPr lang="en-US" sz="1000" b="1" dirty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iscopresentationwhite.10.5.06">
  <a:themeElements>
    <a:clrScheme name="ciscopresentationwhite.10.5.06 1">
      <a:dk1>
        <a:srgbClr val="000000"/>
      </a:dk1>
      <a:lt1>
        <a:srgbClr val="FFFFFF"/>
      </a:lt1>
      <a:dk2>
        <a:srgbClr val="0183B7"/>
      </a:dk2>
      <a:lt2>
        <a:srgbClr val="000000"/>
      </a:lt2>
      <a:accent1>
        <a:srgbClr val="0183B7"/>
      </a:accent1>
      <a:accent2>
        <a:srgbClr val="B21A1A"/>
      </a:accent2>
      <a:accent3>
        <a:srgbClr val="FFFFFF"/>
      </a:accent3>
      <a:accent4>
        <a:srgbClr val="000000"/>
      </a:accent4>
      <a:accent5>
        <a:srgbClr val="AAC1D8"/>
      </a:accent5>
      <a:accent6>
        <a:srgbClr val="A11616"/>
      </a:accent6>
      <a:hlink>
        <a:srgbClr val="83A2CF"/>
      </a:hlink>
      <a:folHlink>
        <a:srgbClr val="EFB525"/>
      </a:folHlink>
    </a:clrScheme>
    <a:fontScheme name="ciscopresentationwhite.10.5.0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82124" tIns="41061" rIns="82124" bIns="41061" numCol="1" anchor="ctr" anchorCtr="0" compatLnSpc="1">
        <a:prstTxWarp prst="textNoShape">
          <a:avLst/>
        </a:prstTxWarp>
        <a:spAutoFit/>
      </a:bodyPr>
      <a:lstStyle>
        <a:defPPr marL="0" marR="0" indent="0" algn="ctr" defTabSz="814388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82124" tIns="41061" rIns="82124" bIns="41061" numCol="1" anchor="ctr" anchorCtr="0" compatLnSpc="1">
        <a:prstTxWarp prst="textNoShape">
          <a:avLst/>
        </a:prstTxWarp>
        <a:spAutoFit/>
      </a:bodyPr>
      <a:lstStyle>
        <a:defPPr marL="0" marR="0" indent="0" algn="ctr" defTabSz="814388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iscopresentationwhite.10.5.06 1">
        <a:dk1>
          <a:srgbClr val="000000"/>
        </a:dk1>
        <a:lt1>
          <a:srgbClr val="FFFFFF"/>
        </a:lt1>
        <a:dk2>
          <a:srgbClr val="0183B7"/>
        </a:dk2>
        <a:lt2>
          <a:srgbClr val="000000"/>
        </a:lt2>
        <a:accent1>
          <a:srgbClr val="0183B7"/>
        </a:accent1>
        <a:accent2>
          <a:srgbClr val="B21A1A"/>
        </a:accent2>
        <a:accent3>
          <a:srgbClr val="FFFFFF"/>
        </a:accent3>
        <a:accent4>
          <a:srgbClr val="000000"/>
        </a:accent4>
        <a:accent5>
          <a:srgbClr val="AAC1D8"/>
        </a:accent5>
        <a:accent6>
          <a:srgbClr val="A11616"/>
        </a:accent6>
        <a:hlink>
          <a:srgbClr val="83A2CF"/>
        </a:hlink>
        <a:folHlink>
          <a:srgbClr val="EFB52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ciscopresentationwhite.10.5.06</Template>
  <TotalTime>849</TotalTime>
  <Pages>28</Pages>
  <Words>4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ciscopresentationwhite.10.5.06</vt:lpstr>
      <vt:lpstr>PowerPoint Presentation</vt:lpstr>
    </vt:vector>
  </TitlesOfParts>
  <Company>Cisco Systems,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Cisco's Risk Universe</dc:title>
  <dc:subject>Guide for Creating Powerpoint Presentations</dc:subject>
  <dc:creator>Cisco Systems, Inc.</dc:creator>
  <cp:lastModifiedBy>Yegor Kozlov</cp:lastModifiedBy>
  <cp:revision>67</cp:revision>
  <cp:lastPrinted>1999-01-27T00:54:54Z</cp:lastPrinted>
  <dcterms:created xsi:type="dcterms:W3CDTF">2006-10-11T17:40:04Z</dcterms:created>
  <dcterms:modified xsi:type="dcterms:W3CDTF">2011-11-22T11:01:51Z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sset Type">
    <vt:lpwstr>Research</vt:lpwstr>
  </property>
  <property fmtid="{D5CDD505-2E9C-101B-9397-08002B2CF9AE}" pid="3" name="Abstract">
    <vt:lpwstr>Cisco created this universe of risks in 22 categories, ranging from operational and legal risks to regulatory, tax, and M&amp;amp;A risks. </vt:lpwstr>
  </property>
  <property fmtid="{D5CDD505-2E9C-101B-9397-08002B2CF9AE}" pid="4" name="Language">
    <vt:lpwstr>English</vt:lpwstr>
  </property>
  <property fmtid="{D5CDD505-2E9C-101B-9397-08002B2CF9AE}" pid="5" name="Publish Date">
    <vt:lpwstr>2007-10-05T00:00:00Z</vt:lpwstr>
  </property>
  <property fmtid="{D5CDD505-2E9C-101B-9397-08002B2CF9AE}" pid="6" name="Target Audience Region List">
    <vt:lpwstr>All Regions</vt:lpwstr>
  </property>
  <property fmtid="{D5CDD505-2E9C-101B-9397-08002B2CF9AE}" pid="7" name="Document ID">
    <vt:lpwstr>27963</vt:lpwstr>
  </property>
  <property fmtid="{D5CDD505-2E9C-101B-9397-08002B2CF9AE}" pid="8" name="Target Audience Meta Segment">
    <vt:lpwstr>All Meta Segments</vt:lpwstr>
  </property>
  <property fmtid="{D5CDD505-2E9C-101B-9397-08002B2CF9AE}" pid="9" name="Target Audience Revenue Size List">
    <vt:lpwstr>All Revenue Sizes</vt:lpwstr>
  </property>
  <property fmtid="{D5CDD505-2E9C-101B-9397-08002B2CF9AE}" pid="10" name="Author0">
    <vt:lpwstr>Spagnuolo, Roseanne</vt:lpwstr>
  </property>
  <property fmtid="{D5CDD505-2E9C-101B-9397-08002B2CF9AE}" pid="11" name="Catalog Number">
    <vt:lpwstr>1</vt:lpwstr>
  </property>
  <property fmtid="{D5CDD505-2E9C-101B-9397-08002B2CF9AE}" pid="12" name="Program Topic Category List">
    <vt:lpwstr>Risk Management,Risk Assessment,Risk Assesment Process</vt:lpwstr>
  </property>
  <property fmtid="{D5CDD505-2E9C-101B-9397-08002B2CF9AE}" pid="13" name="Across the Board Topic Category List">
    <vt:lpwstr>Risk Management</vt:lpwstr>
  </property>
  <property fmtid="{D5CDD505-2E9C-101B-9397-08002B2CF9AE}" pid="14" name="Research Includes Case Studies">
    <vt:lpwstr>0</vt:lpwstr>
  </property>
  <property fmtid="{D5CDD505-2E9C-101B-9397-08002B2CF9AE}" pid="15" name="Program">
    <vt:lpwstr>ADR</vt:lpwstr>
  </property>
  <property fmtid="{D5CDD505-2E9C-101B-9397-08002B2CF9AE}" pid="16" name="Number of Pages">
    <vt:lpwstr>1</vt:lpwstr>
  </property>
  <property fmtid="{D5CDD505-2E9C-101B-9397-08002B2CF9AE}" pid="17" name="Target Audience Industry List">
    <vt:lpwstr>All Industries</vt:lpwstr>
  </property>
  <property fmtid="{D5CDD505-2E9C-101B-9397-08002B2CF9AE}" pid="18" name="Research Type">
    <vt:lpwstr>Executive Summary</vt:lpwstr>
  </property>
  <property fmtid="{D5CDD505-2E9C-101B-9397-08002B2CF9AE}" pid="19" name="Web Publish Date">
    <vt:lpwstr>2007-10-15T00:00:00Z</vt:lpwstr>
  </property>
  <property fmtid="{D5CDD505-2E9C-101B-9397-08002B2CF9AE}" pid="20" name="Keywords0">
    <vt:lpwstr/>
  </property>
  <property fmtid="{D5CDD505-2E9C-101B-9397-08002B2CF9AE}" pid="21" name="Other Information">
    <vt:lpwstr/>
  </property>
  <property fmtid="{D5CDD505-2E9C-101B-9397-08002B2CF9AE}" pid="22" name="Profile Company List">
    <vt:lpwstr/>
  </property>
  <property fmtid="{D5CDD505-2E9C-101B-9397-08002B2CF9AE}" pid="23" name="Profile Company Industry List">
    <vt:lpwstr/>
  </property>
  <property fmtid="{D5CDD505-2E9C-101B-9397-08002B2CF9AE}" pid="24" name="Profile Company Region List">
    <vt:lpwstr/>
  </property>
  <property fmtid="{D5CDD505-2E9C-101B-9397-08002B2CF9AE}" pid="25" name="Parent Document">
    <vt:lpwstr/>
  </property>
  <property fmtid="{D5CDD505-2E9C-101B-9397-08002B2CF9AE}" pid="26" name="Sub Title">
    <vt:lpwstr/>
  </property>
  <property fmtid="{D5CDD505-2E9C-101B-9397-08002B2CF9AE}" pid="27" name="Profile Company Revenue Size List">
    <vt:lpwstr/>
  </property>
</Properties>
</file>