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13971588" cy="10799763"/>
  <p:notesSz cx="6858000" cy="9144000"/>
  <p:defaultTextStyle>
    <a:defPPr>
      <a:defRPr lang="en-US"/>
    </a:defPPr>
    <a:lvl1pPr marL="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1pPr>
    <a:lvl2pPr marL="59449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2pPr>
    <a:lvl3pPr marL="1188994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3pPr>
    <a:lvl4pPr marL="1783491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4pPr>
    <a:lvl5pPr marL="2377989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5pPr>
    <a:lvl6pPr marL="2972486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6pPr>
    <a:lvl7pPr marL="3566983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7pPr>
    <a:lvl8pPr marL="416148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8pPr>
    <a:lvl9pPr marL="475597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>
        <p:scale>
          <a:sx n="110" d="100"/>
          <a:sy n="110" d="100"/>
        </p:scale>
        <p:origin x="-1134" y="-3738"/>
      </p:cViewPr>
      <p:guideLst>
        <p:guide orient="horz" pos="3401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869" y="1767462"/>
            <a:ext cx="11875850" cy="3759917"/>
          </a:xfrm>
        </p:spPr>
        <p:txBody>
          <a:bodyPr anchor="b"/>
          <a:lstStyle>
            <a:lvl1pPr algn="ctr">
              <a:defRPr sz="9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6449" y="5672376"/>
            <a:ext cx="10478691" cy="2607442"/>
          </a:xfrm>
        </p:spPr>
        <p:txBody>
          <a:bodyPr/>
          <a:lstStyle>
            <a:lvl1pPr marL="0" indent="0" algn="ctr">
              <a:buNone/>
              <a:defRPr sz="3667"/>
            </a:lvl1pPr>
            <a:lvl2pPr marL="698602" indent="0" algn="ctr">
              <a:buNone/>
              <a:defRPr sz="3056"/>
            </a:lvl2pPr>
            <a:lvl3pPr marL="1397203" indent="0" algn="ctr">
              <a:buNone/>
              <a:defRPr sz="2750"/>
            </a:lvl3pPr>
            <a:lvl4pPr marL="2095805" indent="0" algn="ctr">
              <a:buNone/>
              <a:defRPr sz="2445"/>
            </a:lvl4pPr>
            <a:lvl5pPr marL="2794406" indent="0" algn="ctr">
              <a:buNone/>
              <a:defRPr sz="2445"/>
            </a:lvl5pPr>
            <a:lvl6pPr marL="3493008" indent="0" algn="ctr">
              <a:buNone/>
              <a:defRPr sz="2445"/>
            </a:lvl6pPr>
            <a:lvl7pPr marL="4191610" indent="0" algn="ctr">
              <a:buNone/>
              <a:defRPr sz="2445"/>
            </a:lvl7pPr>
            <a:lvl8pPr marL="4890211" indent="0" algn="ctr">
              <a:buNone/>
              <a:defRPr sz="2445"/>
            </a:lvl8pPr>
            <a:lvl9pPr marL="5588813" indent="0" algn="ctr">
              <a:buNone/>
              <a:defRPr sz="24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6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0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98418" y="574987"/>
            <a:ext cx="3012624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548" y="574987"/>
            <a:ext cx="8863226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270" y="2692444"/>
            <a:ext cx="12050495" cy="4492401"/>
          </a:xfrm>
        </p:spPr>
        <p:txBody>
          <a:bodyPr anchor="b"/>
          <a:lstStyle>
            <a:lvl1pPr>
              <a:defRPr sz="9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270" y="7227345"/>
            <a:ext cx="12050495" cy="2362447"/>
          </a:xfrm>
        </p:spPr>
        <p:txBody>
          <a:bodyPr/>
          <a:lstStyle>
            <a:lvl1pPr marL="0" indent="0">
              <a:buNone/>
              <a:defRPr sz="3667">
                <a:solidFill>
                  <a:schemeClr val="tx1"/>
                </a:solidFill>
              </a:defRPr>
            </a:lvl1pPr>
            <a:lvl2pPr marL="698602" indent="0">
              <a:buNone/>
              <a:defRPr sz="3056">
                <a:solidFill>
                  <a:schemeClr val="tx1">
                    <a:tint val="75000"/>
                  </a:schemeClr>
                </a:solidFill>
              </a:defRPr>
            </a:lvl2pPr>
            <a:lvl3pPr marL="1397203" indent="0">
              <a:buNone/>
              <a:defRPr sz="2750">
                <a:solidFill>
                  <a:schemeClr val="tx1">
                    <a:tint val="75000"/>
                  </a:schemeClr>
                </a:solidFill>
              </a:defRPr>
            </a:lvl3pPr>
            <a:lvl4pPr marL="2095805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4pPr>
            <a:lvl5pPr marL="2794406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5pPr>
            <a:lvl6pPr marL="3493008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6pPr>
            <a:lvl7pPr marL="4191610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7pPr>
            <a:lvl8pPr marL="4890211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8pPr>
            <a:lvl9pPr marL="5588813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547" y="2874937"/>
            <a:ext cx="5937925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3116" y="2874937"/>
            <a:ext cx="5937925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574990"/>
            <a:ext cx="12050495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68" y="2647443"/>
            <a:ext cx="5910636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68" y="3944914"/>
            <a:ext cx="591063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73117" y="2647443"/>
            <a:ext cx="5939745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73117" y="3944914"/>
            <a:ext cx="5939745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9745" y="1554968"/>
            <a:ext cx="7073116" cy="7674832"/>
          </a:xfrm>
        </p:spPr>
        <p:txBody>
          <a:bodyPr/>
          <a:lstStyle>
            <a:lvl1pPr>
              <a:defRPr sz="4890"/>
            </a:lvl1pPr>
            <a:lvl2pPr>
              <a:defRPr sz="4278"/>
            </a:lvl2pPr>
            <a:lvl3pPr>
              <a:defRPr sz="3667"/>
            </a:lvl3pPr>
            <a:lvl4pPr>
              <a:defRPr sz="3056"/>
            </a:lvl4pPr>
            <a:lvl5pPr>
              <a:defRPr sz="3056"/>
            </a:lvl5pPr>
            <a:lvl6pPr>
              <a:defRPr sz="3056"/>
            </a:lvl6pPr>
            <a:lvl7pPr>
              <a:defRPr sz="3056"/>
            </a:lvl7pPr>
            <a:lvl8pPr>
              <a:defRPr sz="3056"/>
            </a:lvl8pPr>
            <a:lvl9pPr>
              <a:defRPr sz="3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9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39745" y="1554968"/>
            <a:ext cx="7073116" cy="7674832"/>
          </a:xfrm>
        </p:spPr>
        <p:txBody>
          <a:bodyPr anchor="t"/>
          <a:lstStyle>
            <a:lvl1pPr marL="0" indent="0">
              <a:buNone/>
              <a:defRPr sz="4890"/>
            </a:lvl1pPr>
            <a:lvl2pPr marL="698602" indent="0">
              <a:buNone/>
              <a:defRPr sz="4278"/>
            </a:lvl2pPr>
            <a:lvl3pPr marL="1397203" indent="0">
              <a:buNone/>
              <a:defRPr sz="3667"/>
            </a:lvl3pPr>
            <a:lvl4pPr marL="2095805" indent="0">
              <a:buNone/>
              <a:defRPr sz="3056"/>
            </a:lvl4pPr>
            <a:lvl5pPr marL="2794406" indent="0">
              <a:buNone/>
              <a:defRPr sz="3056"/>
            </a:lvl5pPr>
            <a:lvl6pPr marL="3493008" indent="0">
              <a:buNone/>
              <a:defRPr sz="3056"/>
            </a:lvl6pPr>
            <a:lvl7pPr marL="4191610" indent="0">
              <a:buNone/>
              <a:defRPr sz="3056"/>
            </a:lvl7pPr>
            <a:lvl8pPr marL="4890211" indent="0">
              <a:buNone/>
              <a:defRPr sz="3056"/>
            </a:lvl8pPr>
            <a:lvl9pPr marL="5588813" indent="0">
              <a:buNone/>
              <a:defRPr sz="3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1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547" y="574990"/>
            <a:ext cx="1205049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547" y="2874937"/>
            <a:ext cx="1205049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547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8B33-2949-49BE-B3B0-3F16CAF906F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28089" y="10009783"/>
            <a:ext cx="471541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67434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8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7203" rtl="0" eaLnBrk="1" latinLnBrk="0" hangingPunct="1">
        <a:lnSpc>
          <a:spcPct val="90000"/>
        </a:lnSpc>
        <a:spcBef>
          <a:spcPct val="0"/>
        </a:spcBef>
        <a:buNone/>
        <a:defRPr sz="67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301" indent="-349301" algn="l" defTabSz="1397203" rtl="0" eaLnBrk="1" latinLnBrk="0" hangingPunct="1">
        <a:lnSpc>
          <a:spcPct val="90000"/>
        </a:lnSpc>
        <a:spcBef>
          <a:spcPts val="1528"/>
        </a:spcBef>
        <a:buFont typeface="Arial" panose="020B0604020202020204" pitchFamily="34" charset="0"/>
        <a:buChar char="•"/>
        <a:defRPr sz="4278" kern="1200">
          <a:solidFill>
            <a:schemeClr val="tx1"/>
          </a:solidFill>
          <a:latin typeface="+mn-lt"/>
          <a:ea typeface="+mn-ea"/>
          <a:cs typeface="+mn-cs"/>
        </a:defRPr>
      </a:lvl1pPr>
      <a:lvl2pPr marL="104790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2pPr>
      <a:lvl3pPr marL="174650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6" kern="1200">
          <a:solidFill>
            <a:schemeClr val="tx1"/>
          </a:solidFill>
          <a:latin typeface="+mn-lt"/>
          <a:ea typeface="+mn-ea"/>
          <a:cs typeface="+mn-cs"/>
        </a:defRPr>
      </a:lvl3pPr>
      <a:lvl4pPr marL="2445106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3143707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842309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540910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523951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93811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1pPr>
      <a:lvl2pPr marL="698602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2pPr>
      <a:lvl3pPr marL="139720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3pPr>
      <a:lvl4pPr marL="2095805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2794406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493008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19161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4890211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58881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tudio.com/wp-content/uploads/2015/02/data-wrangling-cheatsheet.pdf" TargetMode="External"/><Relationship Id="rId2" Type="http://schemas.openxmlformats.org/officeDocument/2006/relationships/hyperlink" Target="http://pandas.pydata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rincetonoptimizatio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incetonoptimization.com/" TargetMode="External"/><Relationship Id="rId5" Type="http://schemas.openxmlformats.org/officeDocument/2006/relationships/hyperlink" Target="https://www.rstudio.com/wp-content/uploads/2015/02/data-wrangling-cheatsheet.pdf" TargetMode="External"/><Relationship Id="rId4" Type="http://schemas.openxmlformats.org/officeDocument/2006/relationships/hyperlink" Target="http://pandas.py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3866056" y="2410553"/>
            <a:ext cx="10032294" cy="3380648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29542"/>
              </p:ext>
            </p:extLst>
          </p:nvPr>
        </p:nvGraphicFramePr>
        <p:xfrm>
          <a:off x="6813715" y="595345"/>
          <a:ext cx="1148259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F</a:t>
                      </a: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 marL="104787" marR="104787" marT="52393" marB="523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717428" cy="1835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9" b="1" dirty="0">
                <a:solidFill>
                  <a:schemeClr val="accent1"/>
                </a:solidFill>
              </a:rPr>
              <a:t>Data Wrangling</a:t>
            </a:r>
          </a:p>
          <a:p>
            <a:pPr algn="ctr"/>
            <a:r>
              <a:rPr lang="en-US" sz="2750" dirty="0">
                <a:solidFill>
                  <a:schemeClr val="accent1"/>
                </a:solidFill>
              </a:rPr>
              <a:t>with pandas</a:t>
            </a:r>
          </a:p>
          <a:p>
            <a:pPr algn="ctr"/>
            <a:r>
              <a:rPr lang="en-US" sz="2683" dirty="0">
                <a:solidFill>
                  <a:schemeClr val="accent1"/>
                </a:solidFill>
              </a:rPr>
              <a:t>Cheat Sheet</a:t>
            </a:r>
          </a:p>
          <a:p>
            <a:pPr algn="ctr"/>
            <a:r>
              <a:rPr lang="en-US" sz="2683" dirty="0">
                <a:solidFill>
                  <a:schemeClr val="accent1"/>
                </a:solidFill>
              </a:rPr>
              <a:t>http://pandas.pydata.org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1104" y="2051644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Syntax</a:t>
            </a:r>
            <a:r>
              <a:rPr lang="en-US" sz="2683" dirty="0"/>
              <a:t> </a:t>
            </a:r>
            <a:r>
              <a:rPr lang="en-US" sz="1800" dirty="0"/>
              <a:t>– Creating </a:t>
            </a:r>
            <a:r>
              <a:rPr lang="en-US" sz="1800" dirty="0" err="1"/>
              <a:t>DataFrames</a:t>
            </a:r>
            <a:endParaRPr lang="en-US" sz="1800" dirty="0"/>
          </a:p>
        </p:txBody>
      </p:sp>
      <p:sp>
        <p:nvSpPr>
          <p:cNvPr id="7" name="Rounded Rectangle 6"/>
          <p:cNvSpPr/>
          <p:nvPr/>
        </p:nvSpPr>
        <p:spPr>
          <a:xfrm>
            <a:off x="251104" y="2474935"/>
            <a:ext cx="3463426" cy="6080719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11" name="Rounded Rectangle 10"/>
          <p:cNvSpPr/>
          <p:nvPr/>
        </p:nvSpPr>
        <p:spPr>
          <a:xfrm>
            <a:off x="3825232" y="73847"/>
            <a:ext cx="10073118" cy="396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83" b="1" dirty="0"/>
              <a:t>Tidy Data </a:t>
            </a:r>
            <a:r>
              <a:rPr lang="en-US" sz="1604" dirty="0"/>
              <a:t>– A foundation for wrangling in pandas</a:t>
            </a:r>
            <a:endParaRPr lang="en-US" sz="2683" dirty="0"/>
          </a:p>
        </p:txBody>
      </p:sp>
      <p:sp>
        <p:nvSpPr>
          <p:cNvPr id="12" name="TextBox 11"/>
          <p:cNvSpPr txBox="1"/>
          <p:nvPr/>
        </p:nvSpPr>
        <p:spPr>
          <a:xfrm>
            <a:off x="3855842" y="884777"/>
            <a:ext cx="84073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In a tidy data set: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16956"/>
              </p:ext>
            </p:extLst>
          </p:nvPr>
        </p:nvGraphicFramePr>
        <p:xfrm>
          <a:off x="4734644" y="595345"/>
          <a:ext cx="1148259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F</a:t>
                      </a: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 marL="104787" marR="104787" marT="52393" marB="523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919491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97966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76441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80761" y="1565892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Each </a:t>
            </a:r>
            <a:r>
              <a:rPr lang="en-US" sz="1375" b="1" dirty="0"/>
              <a:t>variable</a:t>
            </a:r>
            <a:r>
              <a:rPr lang="en-US" sz="1375" dirty="0"/>
              <a:t> is saved in its own </a:t>
            </a:r>
            <a:r>
              <a:rPr lang="en-US" sz="1375" b="1" dirty="0"/>
              <a:t>column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82903" y="513565"/>
            <a:ext cx="846707" cy="1256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64" dirty="0">
                <a:solidFill>
                  <a:schemeClr val="bg2">
                    <a:lumMod val="90000"/>
                  </a:schemeClr>
                </a:solidFill>
              </a:rPr>
              <a:t>&amp;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813714" y="987175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13713" y="1197380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13713" y="1373003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95918" y="1595498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Each </a:t>
            </a:r>
            <a:r>
              <a:rPr lang="en-US" sz="1375" b="1" dirty="0"/>
              <a:t>observation </a:t>
            </a:r>
            <a:r>
              <a:rPr lang="en-US" sz="1375" dirty="0"/>
              <a:t>is saved in its own </a:t>
            </a:r>
            <a:r>
              <a:rPr lang="en-US" sz="1375" b="1" dirty="0"/>
              <a:t>row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51649" y="613600"/>
            <a:ext cx="355294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Tidy data complements </a:t>
            </a:r>
            <a:r>
              <a:rPr lang="en-US" sz="1375" dirty="0" err="1"/>
              <a:t>pandas’s</a:t>
            </a:r>
            <a:r>
              <a:rPr lang="en-US" sz="1375" dirty="0"/>
              <a:t> </a:t>
            </a:r>
            <a:r>
              <a:rPr lang="en-US" sz="1375" b="1" dirty="0" err="1">
                <a:solidFill>
                  <a:schemeClr val="accent6"/>
                </a:solidFill>
              </a:rPr>
              <a:t>vectorized</a:t>
            </a:r>
            <a:r>
              <a:rPr lang="en-US" sz="1375" b="1" dirty="0">
                <a:solidFill>
                  <a:schemeClr val="accent6"/>
                </a:solidFill>
              </a:rPr>
              <a:t> operations</a:t>
            </a:r>
            <a:r>
              <a:rPr lang="en-US" sz="1375" dirty="0"/>
              <a:t>. pandas will automatically preserve observations as you manipulate variables. No other format works as intuitively with pandas.</a:t>
            </a:r>
            <a:endParaRPr lang="en-US" sz="1375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855841" y="2051644"/>
            <a:ext cx="10042509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Reshaping Data</a:t>
            </a:r>
            <a:r>
              <a:rPr lang="en-US" sz="2800" dirty="0"/>
              <a:t> </a:t>
            </a:r>
            <a:r>
              <a:rPr lang="en-US" sz="1800" dirty="0"/>
              <a:t>– Change the layout of a data set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47163"/>
              </p:ext>
            </p:extLst>
          </p:nvPr>
        </p:nvGraphicFramePr>
        <p:xfrm>
          <a:off x="11604596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104787" marR="104787" marT="52393" marB="523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02547"/>
              </p:ext>
            </p:extLst>
          </p:nvPr>
        </p:nvGraphicFramePr>
        <p:xfrm>
          <a:off x="12364412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 marL="104787" marR="104787" marT="52393" marB="523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19044"/>
              </p:ext>
            </p:extLst>
          </p:nvPr>
        </p:nvGraphicFramePr>
        <p:xfrm>
          <a:off x="13343682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" panose="02040604050505020304" pitchFamily="18" charset="0"/>
                        </a:rPr>
                        <a:t>F</a:t>
                      </a:r>
                    </a:p>
                  </a:txBody>
                  <a:tcPr marL="104787" marR="104787" marT="52393" marB="523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1924089" y="457446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577379" y="1478909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50" dirty="0">
                <a:latin typeface="Consolas" panose="020B0609020204030204" pitchFamily="49" charset="0"/>
              </a:rPr>
              <a:t>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364412" y="1478908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5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915677" y="1450128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11612134" y="922970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43" name="Right Arrow 42"/>
          <p:cNvSpPr/>
          <p:nvPr/>
        </p:nvSpPr>
        <p:spPr>
          <a:xfrm>
            <a:off x="11616657" y="1105662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44" name="Right Arrow 43"/>
          <p:cNvSpPr/>
          <p:nvPr/>
        </p:nvSpPr>
        <p:spPr>
          <a:xfrm>
            <a:off x="11612134" y="1297972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64218"/>
              </p:ext>
            </p:extLst>
          </p:nvPr>
        </p:nvGraphicFramePr>
        <p:xfrm>
          <a:off x="4191785" y="2633671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40681"/>
              </p:ext>
            </p:extLst>
          </p:nvPr>
        </p:nvGraphicFramePr>
        <p:xfrm>
          <a:off x="5907917" y="2615354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49" name="Straight Arrow Connector 48"/>
          <p:cNvCxnSpPr/>
          <p:nvPr/>
        </p:nvCxnSpPr>
        <p:spPr>
          <a:xfrm>
            <a:off x="5424488" y="2839411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92366" y="3547713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pd.melt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/>
              <a:t>  Gather columns into rows.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15829"/>
              </p:ext>
            </p:extLst>
          </p:nvPr>
        </p:nvGraphicFramePr>
        <p:xfrm>
          <a:off x="7018457" y="2617281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87346"/>
              </p:ext>
            </p:extLst>
          </p:nvPr>
        </p:nvGraphicFramePr>
        <p:xfrm>
          <a:off x="8463124" y="2617281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7994567" y="2823022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20088" y="3576150"/>
            <a:ext cx="3716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df.pivot</a:t>
            </a:r>
            <a:r>
              <a:rPr lang="en-US" sz="1200" b="1" dirty="0">
                <a:latin typeface="Consolas" panose="020B0609020204030204" pitchFamily="49" charset="0"/>
              </a:rPr>
              <a:t>(columns='</a:t>
            </a:r>
            <a:r>
              <a:rPr lang="en-US" sz="1200" b="1" dirty="0" err="1">
                <a:latin typeface="Consolas" panose="020B0609020204030204" pitchFamily="49" charset="0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', values='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')</a:t>
            </a:r>
          </a:p>
          <a:p>
            <a:r>
              <a:rPr lang="en-US" sz="1200" dirty="0"/>
              <a:t>  Spread rows into columns.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959702"/>
              </p:ext>
            </p:extLst>
          </p:nvPr>
        </p:nvGraphicFramePr>
        <p:xfrm>
          <a:off x="4199671" y="4115358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59489"/>
              </p:ext>
            </p:extLst>
          </p:nvPr>
        </p:nvGraphicFramePr>
        <p:xfrm>
          <a:off x="4199671" y="4650379"/>
          <a:ext cx="82296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>
            <a:off x="5077525" y="4105207"/>
            <a:ext cx="241744" cy="1085740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64" name="TextBox 63"/>
          <p:cNvSpPr txBox="1"/>
          <p:nvPr/>
        </p:nvSpPr>
        <p:spPr>
          <a:xfrm>
            <a:off x="4137609" y="5170259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pd.concat</a:t>
            </a:r>
            <a:r>
              <a:rPr lang="en-US" sz="1200" b="1" dirty="0">
                <a:latin typeface="Consolas" panose="020B0609020204030204" pitchFamily="49" charset="0"/>
              </a:rPr>
              <a:t>([df1,df2])</a:t>
            </a:r>
          </a:p>
          <a:p>
            <a:r>
              <a:rPr lang="en-US" sz="1200" dirty="0"/>
              <a:t>  Append rows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97811"/>
              </p:ext>
            </p:extLst>
          </p:nvPr>
        </p:nvGraphicFramePr>
        <p:xfrm>
          <a:off x="5524096" y="4217315"/>
          <a:ext cx="822960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98173"/>
              </p:ext>
            </p:extLst>
          </p:nvPr>
        </p:nvGraphicFramePr>
        <p:xfrm>
          <a:off x="7105325" y="4109742"/>
          <a:ext cx="54864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8" name="Right Brace 67"/>
          <p:cNvSpPr/>
          <p:nvPr/>
        </p:nvSpPr>
        <p:spPr>
          <a:xfrm>
            <a:off x="7949045" y="4104356"/>
            <a:ext cx="138810" cy="930279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23020"/>
              </p:ext>
            </p:extLst>
          </p:nvPr>
        </p:nvGraphicFramePr>
        <p:xfrm>
          <a:off x="7090668" y="4633936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22888"/>
              </p:ext>
            </p:extLst>
          </p:nvPr>
        </p:nvGraphicFramePr>
        <p:xfrm>
          <a:off x="8265429" y="4363755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6985846" y="5155802"/>
            <a:ext cx="315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pd.concat</a:t>
            </a:r>
            <a:r>
              <a:rPr lang="en-US" sz="1200" b="1" dirty="0">
                <a:latin typeface="Consolas" panose="020B0609020204030204" pitchFamily="49" charset="0"/>
              </a:rPr>
              <a:t>([df1,df2], axis=1)</a:t>
            </a:r>
          </a:p>
          <a:p>
            <a:r>
              <a:rPr lang="en-US" sz="1200" dirty="0"/>
              <a:t>  Append columns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110200" y="2548176"/>
            <a:ext cx="2849319" cy="1480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3" name="Rectangle 72"/>
          <p:cNvSpPr/>
          <p:nvPr/>
        </p:nvSpPr>
        <p:spPr>
          <a:xfrm>
            <a:off x="4110200" y="4033422"/>
            <a:ext cx="2855040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5" name="Rectangle 74"/>
          <p:cNvSpPr/>
          <p:nvPr/>
        </p:nvSpPr>
        <p:spPr>
          <a:xfrm>
            <a:off x="6959519" y="4033422"/>
            <a:ext cx="3317245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6" name="Rectangle 75"/>
          <p:cNvSpPr/>
          <p:nvPr/>
        </p:nvSpPr>
        <p:spPr>
          <a:xfrm>
            <a:off x="6959519" y="2548175"/>
            <a:ext cx="3317245" cy="1491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7" name="TextBox 76"/>
          <p:cNvSpPr txBox="1"/>
          <p:nvPr/>
        </p:nvSpPr>
        <p:spPr>
          <a:xfrm>
            <a:off x="10296433" y="2550281"/>
            <a:ext cx="36913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df.sort_values</a:t>
            </a:r>
            <a:r>
              <a:rPr lang="en-US" sz="1200" b="1" dirty="0">
                <a:latin typeface="Consolas" panose="020B0609020204030204" pitchFamily="49" charset="0"/>
              </a:rPr>
              <a:t>('mpg')</a:t>
            </a:r>
          </a:p>
          <a:p>
            <a:pPr marL="109538"/>
            <a:r>
              <a:rPr lang="en-US" sz="1200" dirty="0"/>
              <a:t>Order rows by values of a column (low to high).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df.sort_values</a:t>
            </a:r>
            <a:r>
              <a:rPr lang="en-US" sz="1200" b="1" dirty="0">
                <a:latin typeface="Consolas" panose="020B0609020204030204" pitchFamily="49" charset="0"/>
              </a:rPr>
              <a:t>('</a:t>
            </a:r>
            <a:r>
              <a:rPr lang="en-US" sz="1200" b="1" dirty="0" err="1">
                <a:latin typeface="Consolas" panose="020B0609020204030204" pitchFamily="49" charset="0"/>
              </a:rPr>
              <a:t>mpg',ascending</a:t>
            </a:r>
            <a:r>
              <a:rPr lang="en-US" sz="1200" b="1" dirty="0">
                <a:latin typeface="Consolas" panose="020B0609020204030204" pitchFamily="49" charset="0"/>
              </a:rPr>
              <a:t>=False)</a:t>
            </a:r>
          </a:p>
          <a:p>
            <a:pPr marL="109538"/>
            <a:r>
              <a:rPr lang="en-US" sz="1200" dirty="0"/>
              <a:t>Order rows by values of a column (high to low).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df.rename</a:t>
            </a:r>
            <a:r>
              <a:rPr lang="en-US" sz="1200" b="1" dirty="0">
                <a:latin typeface="Consolas" panose="020B0609020204030204" pitchFamily="49" charset="0"/>
              </a:rPr>
              <a:t>(columns = {'</a:t>
            </a:r>
            <a:r>
              <a:rPr lang="en-US" sz="1200" b="1" dirty="0" err="1">
                <a:latin typeface="Consolas" panose="020B0609020204030204" pitchFamily="49" charset="0"/>
              </a:rPr>
              <a:t>y':'year</a:t>
            </a:r>
            <a:r>
              <a:rPr lang="en-US" sz="1200" b="1" dirty="0">
                <a:latin typeface="Consolas" panose="020B0609020204030204" pitchFamily="49" charset="0"/>
              </a:rPr>
              <a:t>'})</a:t>
            </a:r>
          </a:p>
          <a:p>
            <a:pPr marL="109538"/>
            <a:r>
              <a:rPr lang="en-US" sz="1200" dirty="0"/>
              <a:t>Rename the columns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df.sort_index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Sort the index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df.reset_index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Reset index of </a:t>
            </a:r>
            <a:r>
              <a:rPr lang="en-US" sz="1200" dirty="0" err="1"/>
              <a:t>DataFrame</a:t>
            </a:r>
            <a:r>
              <a:rPr lang="en-US" sz="1200" dirty="0"/>
              <a:t> to row numbers, moving index to columns.</a:t>
            </a:r>
          </a:p>
          <a:p>
            <a:pPr marL="109538"/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df.drop</a:t>
            </a:r>
            <a:r>
              <a:rPr lang="en-US" sz="1200" b="1" dirty="0">
                <a:latin typeface="Consolas" panose="020B0609020204030204" pitchFamily="49" charset="0"/>
              </a:rPr>
              <a:t>(columns=['</a:t>
            </a:r>
            <a:r>
              <a:rPr lang="en-US" sz="1200" b="1" dirty="0" err="1">
                <a:latin typeface="Consolas" panose="020B0609020204030204" pitchFamily="49" charset="0"/>
              </a:rPr>
              <a:t>Length','Height</a:t>
            </a:r>
            <a:r>
              <a:rPr lang="en-US" sz="1200" b="1" dirty="0">
                <a:latin typeface="Consolas" panose="020B0609020204030204" pitchFamily="49" charset="0"/>
              </a:rPr>
              <a:t>'])</a:t>
            </a:r>
          </a:p>
          <a:p>
            <a:r>
              <a:rPr lang="en-US" sz="1200" dirty="0"/>
              <a:t>     Drop columns from </a:t>
            </a:r>
            <a:r>
              <a:rPr lang="en-US" sz="1200" dirty="0" err="1"/>
              <a:t>DataFrame</a:t>
            </a:r>
            <a:endParaRPr lang="en-US" sz="1200" dirty="0"/>
          </a:p>
        </p:txBody>
      </p:sp>
      <p:sp>
        <p:nvSpPr>
          <p:cNvPr id="78" name="Rounded Rectangle 77"/>
          <p:cNvSpPr/>
          <p:nvPr/>
        </p:nvSpPr>
        <p:spPr>
          <a:xfrm>
            <a:off x="3855840" y="5840778"/>
            <a:ext cx="489763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Subset Observations </a:t>
            </a:r>
            <a:r>
              <a:rPr lang="en-US" sz="2800" dirty="0"/>
              <a:t>(Rows)</a:t>
            </a:r>
            <a:endParaRPr lang="en-US" sz="2683" dirty="0"/>
          </a:p>
        </p:txBody>
      </p:sp>
      <p:sp>
        <p:nvSpPr>
          <p:cNvPr id="79" name="Rounded Rectangle 78"/>
          <p:cNvSpPr/>
          <p:nvPr/>
        </p:nvSpPr>
        <p:spPr>
          <a:xfrm>
            <a:off x="8963024" y="5840778"/>
            <a:ext cx="49353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Subset Variables </a:t>
            </a:r>
            <a:r>
              <a:rPr lang="en-US" sz="2800" dirty="0"/>
              <a:t>(Columns)</a:t>
            </a:r>
            <a:endParaRPr lang="en-US" sz="2683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22691"/>
              </p:ext>
            </p:extLst>
          </p:nvPr>
        </p:nvGraphicFramePr>
        <p:xfrm>
          <a:off x="1033995" y="2571561"/>
          <a:ext cx="1787024" cy="792480"/>
        </p:xfrm>
        <a:graphic>
          <a:graphicData uri="http://schemas.openxmlformats.org/drawingml/2006/table">
            <a:tbl>
              <a:tblPr/>
              <a:tblGrid>
                <a:gridCol w="44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879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15179" y="3357213"/>
            <a:ext cx="32910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 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{"a" : [4 ,5, 6],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"b" : [7, 8, 9],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"c" : [10, 11, 12]},   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index = [1, 2, 3])</a:t>
            </a:r>
          </a:p>
          <a:p>
            <a:r>
              <a:rPr lang="en-US" sz="1200" dirty="0"/>
              <a:t>  Specify values for each column.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 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[[4, 7, 10],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[5, 8, 11],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[6, 9, 12]],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index=[1, 2, 3],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columns=['a', 'b', 'c'])</a:t>
            </a:r>
          </a:p>
          <a:p>
            <a:r>
              <a:rPr lang="en-US" sz="1200" dirty="0"/>
              <a:t>  Specify values for each row.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066715"/>
              </p:ext>
            </p:extLst>
          </p:nvPr>
        </p:nvGraphicFramePr>
        <p:xfrm>
          <a:off x="1033995" y="6016377"/>
          <a:ext cx="1691240" cy="990600"/>
        </p:xfrm>
        <a:graphic>
          <a:graphicData uri="http://schemas.openxmlformats.org/drawingml/2006/table">
            <a:tbl>
              <a:tblPr/>
              <a:tblGrid>
                <a:gridCol w="338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662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n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v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d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e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60438" y="4754293"/>
            <a:ext cx="25112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37281" y="6985994"/>
            <a:ext cx="32910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 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{"a" : [4 ,5, 6],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"b" : [7, 8, 9],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"c" : [10, 11, 12]},    index = </a:t>
            </a:r>
            <a:r>
              <a:rPr lang="en-US" sz="1200" b="1" dirty="0" err="1">
                <a:latin typeface="Consolas" panose="020B0609020204030204" pitchFamily="49" charset="0"/>
              </a:rPr>
              <a:t>pd.MultiIndex.from_tuples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[('d',1),('d',2),('e',2)],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  names=['</a:t>
            </a:r>
            <a:r>
              <a:rPr lang="en-US" sz="1200" b="1" dirty="0" err="1">
                <a:latin typeface="Consolas" panose="020B0609020204030204" pitchFamily="49" charset="0"/>
              </a:rPr>
              <a:t>n','v</a:t>
            </a:r>
            <a:r>
              <a:rPr lang="en-US" sz="1200" b="1">
                <a:latin typeface="Consolas" panose="020B0609020204030204" pitchFamily="49" charset="0"/>
              </a:rPr>
              <a:t>']))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Create </a:t>
            </a:r>
            <a:r>
              <a:rPr lang="en-US" sz="1200" dirty="0" err="1"/>
              <a:t>DataFrame</a:t>
            </a:r>
            <a:r>
              <a:rPr lang="en-US" sz="1200" dirty="0"/>
              <a:t> with a </a:t>
            </a:r>
            <a:r>
              <a:rPr lang="en-US" sz="1200" dirty="0" err="1"/>
              <a:t>MultiIndex</a:t>
            </a:r>
            <a:endParaRPr lang="en-US" sz="1200" dirty="0"/>
          </a:p>
        </p:txBody>
      </p:sp>
      <p:sp>
        <p:nvSpPr>
          <p:cNvPr id="63" name="Rounded Rectangle 62"/>
          <p:cNvSpPr/>
          <p:nvPr/>
        </p:nvSpPr>
        <p:spPr>
          <a:xfrm>
            <a:off x="229000" y="8600067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Method Chaining</a:t>
            </a:r>
            <a:endParaRPr lang="en-US" sz="1800" dirty="0"/>
          </a:p>
        </p:txBody>
      </p:sp>
      <p:sp>
        <p:nvSpPr>
          <p:cNvPr id="67" name="Rounded Rectangle 66"/>
          <p:cNvSpPr/>
          <p:nvPr/>
        </p:nvSpPr>
        <p:spPr>
          <a:xfrm>
            <a:off x="228999" y="9023359"/>
            <a:ext cx="3463426" cy="1746787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69" name="TextBox 68"/>
          <p:cNvSpPr txBox="1"/>
          <p:nvPr/>
        </p:nvSpPr>
        <p:spPr>
          <a:xfrm>
            <a:off x="281972" y="9015820"/>
            <a:ext cx="3291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Most pandas methods return a </a:t>
            </a:r>
            <a:r>
              <a:rPr lang="en-US" sz="1200" dirty="0" err="1"/>
              <a:t>DataFrame</a:t>
            </a:r>
            <a:r>
              <a:rPr lang="en-US" sz="1200" dirty="0"/>
              <a:t> so that another pandas method can be applied to the result.  This improves readability of code.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 = (</a:t>
            </a:r>
            <a:r>
              <a:rPr lang="en-US" sz="1200" b="1" dirty="0" err="1">
                <a:latin typeface="Consolas" panose="020B0609020204030204" pitchFamily="49" charset="0"/>
              </a:rPr>
              <a:t>pd.melt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.rename(columns={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     'variable' : '</a:t>
            </a:r>
            <a:r>
              <a:rPr lang="en-US" sz="1200" b="1" dirty="0" err="1">
                <a:latin typeface="Consolas" panose="020B0609020204030204" pitchFamily="49" charset="0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', 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       'value' : 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'})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.query('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 &gt;= 200')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408493"/>
              </p:ext>
            </p:extLst>
          </p:nvPr>
        </p:nvGraphicFramePr>
        <p:xfrm>
          <a:off x="4607118" y="6353439"/>
          <a:ext cx="1381695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>
          <a:xfrm>
            <a:off x="6041749" y="665823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55551"/>
              </p:ext>
            </p:extLst>
          </p:nvPr>
        </p:nvGraphicFramePr>
        <p:xfrm>
          <a:off x="6498188" y="6475359"/>
          <a:ext cx="1381695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3958595" y="7063240"/>
            <a:ext cx="2468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 &gt; 7]</a:t>
            </a:r>
          </a:p>
          <a:p>
            <a:pPr marL="174625"/>
            <a:r>
              <a:rPr lang="en-US" sz="1200" dirty="0"/>
              <a:t>Extract rows that meet logical criteria.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df.drop_duplicates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74625"/>
            <a:r>
              <a:rPr lang="en-US" sz="1200" dirty="0"/>
              <a:t>Remove duplicate rows (only considers columns).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df.head</a:t>
            </a:r>
            <a:r>
              <a:rPr lang="en-US" sz="1200" b="1" dirty="0">
                <a:latin typeface="Consolas" panose="020B0609020204030204" pitchFamily="49" charset="0"/>
              </a:rPr>
              <a:t>(n)</a:t>
            </a:r>
          </a:p>
          <a:p>
            <a:pPr marL="174625"/>
            <a:r>
              <a:rPr lang="en-US" sz="1200" dirty="0"/>
              <a:t>Select first n rows.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df.tail</a:t>
            </a:r>
            <a:r>
              <a:rPr lang="en-US" sz="1200" b="1" dirty="0">
                <a:latin typeface="Consolas" panose="020B0609020204030204" pitchFamily="49" charset="0"/>
              </a:rPr>
              <a:t>(n)</a:t>
            </a:r>
          </a:p>
          <a:p>
            <a:pPr marL="174625"/>
            <a:r>
              <a:rPr lang="en-US" sz="1200" dirty="0"/>
              <a:t>Select last n rows.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08172"/>
              </p:ext>
            </p:extLst>
          </p:nvPr>
        </p:nvGraphicFramePr>
        <p:xfrm>
          <a:off x="3946615" y="9243804"/>
          <a:ext cx="4814590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9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Logic in Python (and pandas)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&lt;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Less than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!=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Not equal to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&gt;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Greater than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df.column.isin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>
                          <a:latin typeface="Consolas" panose="020B0609020204030204" pitchFamily="49" charset="0"/>
                        </a:rPr>
                        <a:t>values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Group membership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==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pd.isnull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Is </a:t>
                      </a:r>
                      <a:r>
                        <a:rPr lang="en-US" sz="900" dirty="0" err="1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&lt;=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Less than or 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latin typeface="Consolas" panose="020B0609020204030204" pitchFamily="49" charset="0"/>
                        </a:rPr>
                        <a:t>pd.notnull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Is not </a:t>
                      </a:r>
                      <a:r>
                        <a:rPr lang="en-US" sz="900" dirty="0" err="1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&gt;=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Greater than or equals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&amp;,|,~,^,</a:t>
                      </a:r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df.any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(),</a:t>
                      </a:r>
                      <a:r>
                        <a:rPr lang="en-US" sz="900" b="1" dirty="0" err="1">
                          <a:latin typeface="Consolas" panose="020B0609020204030204" pitchFamily="49" charset="0"/>
                        </a:rPr>
                        <a:t>df.all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Logical</a:t>
                      </a:r>
                      <a:r>
                        <a:rPr lang="en-US" sz="900" baseline="0" dirty="0"/>
                        <a:t> and, or, not, </a:t>
                      </a:r>
                      <a:r>
                        <a:rPr lang="en-US" sz="900" baseline="0" dirty="0" err="1"/>
                        <a:t>xor</a:t>
                      </a:r>
                      <a:r>
                        <a:rPr lang="en-US" sz="900" baseline="0" dirty="0"/>
                        <a:t>, any, all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70347" y="10629429"/>
            <a:ext cx="9815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2"/>
              </a:rPr>
              <a:t>http://pandas.pydata.org/</a:t>
            </a:r>
            <a:r>
              <a:rPr lang="en-US" sz="800" dirty="0"/>
              <a:t>  This cheat sheet inspired by </a:t>
            </a:r>
            <a:r>
              <a:rPr lang="en-US" sz="800" dirty="0" err="1"/>
              <a:t>Rstudio</a:t>
            </a:r>
            <a:r>
              <a:rPr lang="en-US" sz="800" dirty="0"/>
              <a:t> Data Wrangling </a:t>
            </a:r>
            <a:r>
              <a:rPr lang="en-US" sz="800" dirty="0" err="1"/>
              <a:t>Cheatsheet</a:t>
            </a:r>
            <a:r>
              <a:rPr lang="en-US" sz="800" dirty="0"/>
              <a:t> (</a:t>
            </a:r>
            <a:r>
              <a:rPr lang="en-US" sz="800" dirty="0">
                <a:hlinkClick r:id="rId3"/>
              </a:rPr>
              <a:t>https://www.rstudio.com/wp-content/uploads/2015/02/data-wrangling-cheatsheet.pdf</a:t>
            </a:r>
            <a:r>
              <a:rPr lang="en-US" sz="800" dirty="0"/>
              <a:t>)  Written by Irv Lustig, </a:t>
            </a:r>
            <a:r>
              <a:rPr lang="en-US" sz="800" dirty="0">
                <a:hlinkClick r:id="rId4"/>
              </a:rPr>
              <a:t>Princeton Consultants</a:t>
            </a:r>
            <a:endParaRPr lang="en-US" sz="800" dirty="0"/>
          </a:p>
        </p:txBody>
      </p:sp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68856"/>
              </p:ext>
            </p:extLst>
          </p:nvPr>
        </p:nvGraphicFramePr>
        <p:xfrm>
          <a:off x="9759542" y="6354269"/>
          <a:ext cx="1381698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43764"/>
              </p:ext>
            </p:extLst>
          </p:nvPr>
        </p:nvGraphicFramePr>
        <p:xfrm>
          <a:off x="11700928" y="6359792"/>
          <a:ext cx="92113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87" name="Straight Arrow Connector 86"/>
          <p:cNvCxnSpPr/>
          <p:nvPr/>
        </p:nvCxnSpPr>
        <p:spPr>
          <a:xfrm>
            <a:off x="11224035" y="665823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980564" y="6955437"/>
            <a:ext cx="484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[['</a:t>
            </a:r>
            <a:r>
              <a:rPr lang="en-US" sz="1200" b="1" dirty="0" err="1">
                <a:latin typeface="Consolas" panose="020B0609020204030204" pitchFamily="49" charset="0"/>
              </a:rPr>
              <a:t>width','length','species</a:t>
            </a:r>
            <a:r>
              <a:rPr lang="en-US" sz="1200" b="1" dirty="0">
                <a:latin typeface="Consolas" panose="020B0609020204030204" pitchFamily="49" charset="0"/>
              </a:rPr>
              <a:t>']]</a:t>
            </a:r>
          </a:p>
          <a:p>
            <a:r>
              <a:rPr lang="en-US" sz="1200" dirty="0"/>
              <a:t>     Select multiple columns with specific names.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['width']  </a:t>
            </a:r>
            <a:r>
              <a:rPr lang="en-US" sz="1200" i="1" dirty="0"/>
              <a:t>or</a:t>
            </a:r>
            <a:r>
              <a:rPr lang="en-US" sz="1200" b="1" dirty="0">
                <a:latin typeface="Consolas" panose="020B0609020204030204" pitchFamily="49" charset="0"/>
              </a:rPr>
              <a:t>  </a:t>
            </a:r>
            <a:r>
              <a:rPr lang="en-US" sz="1200" b="1" dirty="0" err="1">
                <a:latin typeface="Consolas" panose="020B0609020204030204" pitchFamily="49" charset="0"/>
              </a:rPr>
              <a:t>df.width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Select single column with specific name.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df.filter</a:t>
            </a:r>
            <a:r>
              <a:rPr lang="en-US" sz="1200" b="1" dirty="0">
                <a:latin typeface="Consolas" panose="020B0609020204030204" pitchFamily="49" charset="0"/>
              </a:rPr>
              <a:t>(regex='</a:t>
            </a:r>
            <a:r>
              <a:rPr lang="en-US" sz="1200" b="1" i="1" dirty="0">
                <a:latin typeface="Consolas" panose="020B0609020204030204" pitchFamily="49" charset="0"/>
              </a:rPr>
              <a:t>regex</a:t>
            </a:r>
            <a:r>
              <a:rPr lang="en-US" sz="1200" b="1" dirty="0">
                <a:latin typeface="Consolas" panose="020B0609020204030204" pitchFamily="49" charset="0"/>
              </a:rPr>
              <a:t>')</a:t>
            </a:r>
          </a:p>
          <a:p>
            <a:r>
              <a:rPr lang="en-US" sz="1200" dirty="0"/>
              <a:t>     Select columns whose name matches regular expression </a:t>
            </a:r>
            <a:r>
              <a:rPr lang="en-US" sz="1200" i="1" dirty="0"/>
              <a:t>regex</a:t>
            </a:r>
            <a:r>
              <a:rPr lang="en-US" sz="1200" dirty="0"/>
              <a:t>.</a:t>
            </a:r>
            <a:endParaRPr lang="en-US" sz="1200" b="1" dirty="0">
              <a:latin typeface="Consolas" panose="020B0609020204030204" pitchFamily="49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958512" y="9511669"/>
            <a:ext cx="484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df.loc</a:t>
            </a:r>
            <a:r>
              <a:rPr lang="en-US" sz="1200" b="1" dirty="0">
                <a:latin typeface="Consolas" panose="020B0609020204030204" pitchFamily="49" charset="0"/>
              </a:rPr>
              <a:t>[:,'x2':'x4']</a:t>
            </a:r>
          </a:p>
          <a:p>
            <a:r>
              <a:rPr lang="en-US" sz="1200" dirty="0"/>
              <a:t>     Select all columns between x2 and x4 (inclusive).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df.iloc</a:t>
            </a:r>
            <a:r>
              <a:rPr lang="en-US" sz="1200" b="1" dirty="0">
                <a:latin typeface="Consolas" panose="020B0609020204030204" pitchFamily="49" charset="0"/>
              </a:rPr>
              <a:t>[:,[1,2,5]]</a:t>
            </a:r>
          </a:p>
          <a:p>
            <a:r>
              <a:rPr lang="en-US" sz="1200" dirty="0"/>
              <a:t>     Select columns in positions 1, 2 and 5 (first column is 0).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df.loc</a:t>
            </a:r>
            <a:r>
              <a:rPr lang="en-US" sz="1200" b="1" dirty="0">
                <a:latin typeface="Consolas" panose="020B0609020204030204" pitchFamily="49" charset="0"/>
              </a:rPr>
              <a:t>[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['a'] &gt; 10, ['</a:t>
            </a:r>
            <a:r>
              <a:rPr lang="en-US" sz="1200" b="1" dirty="0" err="1">
                <a:latin typeface="Consolas" panose="020B0609020204030204" pitchFamily="49" charset="0"/>
              </a:rPr>
              <a:t>a','c</a:t>
            </a:r>
            <a:r>
              <a:rPr lang="en-US" sz="1200" b="1" dirty="0">
                <a:latin typeface="Consolas" panose="020B0609020204030204" pitchFamily="49" charset="0"/>
              </a:rPr>
              <a:t>']]</a:t>
            </a:r>
          </a:p>
          <a:p>
            <a:r>
              <a:rPr lang="en-US" sz="1200" dirty="0"/>
              <a:t>     Select rows meeting logical condition, and only the specific columns .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51061"/>
              </p:ext>
            </p:extLst>
          </p:nvPr>
        </p:nvGraphicFramePr>
        <p:xfrm>
          <a:off x="8958512" y="8126731"/>
          <a:ext cx="4939837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9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regex (Regular Expressions) Examples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'\.'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containing</a:t>
                      </a:r>
                      <a:r>
                        <a:rPr lang="en-US" sz="900" baseline="0" dirty="0"/>
                        <a:t> a period '.'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'Length$'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ending with word 'Length'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'^Sepal'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beginning with the word 'Sepal'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onsolas" panose="020B0609020204030204" pitchFamily="49" charset="0"/>
                        </a:rPr>
                        <a:t>'^x[1-5]$'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beginning with 'x' and ending with 1,2,3,4,5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>
                          <a:latin typeface="Consolas" panose="020B0609020204030204" pitchFamily="49" charset="0"/>
                        </a:rPr>
                        <a:t>'^(?!</a:t>
                      </a:r>
                      <a:r>
                        <a:rPr lang="en-US" sz="900" b="1" dirty="0">
                          <a:latin typeface="Consolas" panose="020B0609020204030204" pitchFamily="49" charset="0"/>
                        </a:rPr>
                        <a:t>Species$).*'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Matches strings except</a:t>
                      </a:r>
                      <a:r>
                        <a:rPr lang="en-US" sz="900" baseline="0" dirty="0"/>
                        <a:t> the string 'Species'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6331165" y="7063240"/>
            <a:ext cx="2492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df.sample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frac</a:t>
            </a:r>
            <a:r>
              <a:rPr lang="en-US" sz="1200" b="1" dirty="0">
                <a:latin typeface="Consolas" panose="020B0609020204030204" pitchFamily="49" charset="0"/>
              </a:rPr>
              <a:t>=0.5)</a:t>
            </a:r>
          </a:p>
          <a:p>
            <a:pPr marL="174625"/>
            <a:r>
              <a:rPr lang="en-US" sz="1200" dirty="0"/>
              <a:t>Randomly select fraction of rows. 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df.sample</a:t>
            </a:r>
            <a:r>
              <a:rPr lang="en-US" sz="1200" b="1" dirty="0">
                <a:latin typeface="Consolas" panose="020B0609020204030204" pitchFamily="49" charset="0"/>
              </a:rPr>
              <a:t>(n=10)</a:t>
            </a:r>
          </a:p>
          <a:p>
            <a:r>
              <a:rPr lang="en-US" sz="1200" dirty="0"/>
              <a:t>     Randomly select n rows.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df.iloc</a:t>
            </a:r>
            <a:r>
              <a:rPr lang="en-US" sz="1200" b="1" dirty="0">
                <a:latin typeface="Consolas" panose="020B0609020204030204" pitchFamily="49" charset="0"/>
              </a:rPr>
              <a:t>[10:20]</a:t>
            </a:r>
          </a:p>
          <a:p>
            <a:r>
              <a:rPr lang="en-US" sz="1200" dirty="0"/>
              <a:t>     Select rows by position.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df.nlargest</a:t>
            </a:r>
            <a:r>
              <a:rPr lang="en-US" sz="1200" b="1" dirty="0">
                <a:latin typeface="Consolas" panose="020B0609020204030204" pitchFamily="49" charset="0"/>
              </a:rPr>
              <a:t>(n, 'value')</a:t>
            </a:r>
          </a:p>
          <a:p>
            <a:r>
              <a:rPr lang="en-US" sz="1200" dirty="0"/>
              <a:t>     Select and order top n entries.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df.nsmallest</a:t>
            </a:r>
            <a:r>
              <a:rPr lang="en-US" sz="1200" b="1" dirty="0">
                <a:latin typeface="Consolas" panose="020B0609020204030204" pitchFamily="49" charset="0"/>
              </a:rPr>
              <a:t>(n, 'value')</a:t>
            </a:r>
          </a:p>
          <a:p>
            <a:pPr marL="174625"/>
            <a:r>
              <a:rPr lang="en-US" sz="1200" dirty="0"/>
              <a:t>Select and order bottom n entries.</a:t>
            </a:r>
          </a:p>
        </p:txBody>
      </p:sp>
    </p:spTree>
    <p:extLst>
      <p:ext uri="{BB962C8B-B14F-4D97-AF65-F5344CB8AC3E}">
        <p14:creationId xmlns:p14="http://schemas.microsoft.com/office/powerpoint/2010/main" val="134936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71"/>
          <p:cNvSpPr/>
          <p:nvPr/>
        </p:nvSpPr>
        <p:spPr>
          <a:xfrm>
            <a:off x="133439" y="6283065"/>
            <a:ext cx="8958782" cy="2557781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33" name="Rounded Rectangle 32"/>
          <p:cNvSpPr/>
          <p:nvPr/>
        </p:nvSpPr>
        <p:spPr>
          <a:xfrm>
            <a:off x="9313831" y="625670"/>
            <a:ext cx="4375963" cy="6169702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2" name="Rounded Rectangle 1"/>
          <p:cNvSpPr/>
          <p:nvPr/>
        </p:nvSpPr>
        <p:spPr>
          <a:xfrm>
            <a:off x="134509" y="224145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Summarize Data</a:t>
            </a:r>
            <a:endParaRPr lang="en-US" sz="2683" dirty="0"/>
          </a:p>
        </p:txBody>
      </p:sp>
      <p:sp>
        <p:nvSpPr>
          <p:cNvPr id="3" name="Rounded Rectangle 2"/>
          <p:cNvSpPr/>
          <p:nvPr/>
        </p:nvSpPr>
        <p:spPr>
          <a:xfrm>
            <a:off x="4703100" y="1532184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Make New Columns</a:t>
            </a:r>
            <a:endParaRPr lang="en-US" sz="2683" dirty="0"/>
          </a:p>
        </p:txBody>
      </p:sp>
      <p:sp>
        <p:nvSpPr>
          <p:cNvPr id="4" name="Rounded Rectangle 3"/>
          <p:cNvSpPr/>
          <p:nvPr/>
        </p:nvSpPr>
        <p:spPr>
          <a:xfrm>
            <a:off x="9300675" y="22414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Combine Data Sets</a:t>
            </a:r>
            <a:endParaRPr lang="en-US" sz="2683" dirty="0"/>
          </a:p>
        </p:txBody>
      </p:sp>
      <p:sp>
        <p:nvSpPr>
          <p:cNvPr id="5" name="TextBox 4"/>
          <p:cNvSpPr txBox="1"/>
          <p:nvPr/>
        </p:nvSpPr>
        <p:spPr>
          <a:xfrm>
            <a:off x="145643" y="653638"/>
            <a:ext cx="43779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['w'].</a:t>
            </a:r>
            <a:r>
              <a:rPr lang="en-US" sz="1200" b="1" dirty="0" err="1">
                <a:latin typeface="Consolas" panose="020B0609020204030204" pitchFamily="49" charset="0"/>
              </a:rPr>
              <a:t>value_counts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/>
              <a:t>     Count number of rows with each unique value of variable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len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09538"/>
            <a:r>
              <a:rPr lang="en-US" sz="1200" dirty="0"/>
              <a:t># of rows in </a:t>
            </a:r>
            <a:r>
              <a:rPr lang="en-US" sz="1200" dirty="0" err="1"/>
              <a:t>DataFrame</a:t>
            </a:r>
            <a:r>
              <a:rPr lang="en-US" sz="1200" dirty="0"/>
              <a:t>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['w'].</a:t>
            </a:r>
            <a:r>
              <a:rPr lang="en-US" sz="1200" b="1" dirty="0" err="1">
                <a:latin typeface="Consolas" panose="020B0609020204030204" pitchFamily="49" charset="0"/>
              </a:rPr>
              <a:t>nunique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# of distinct values in a column.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df.describe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Basic descriptive statistics for each column (or </a:t>
            </a:r>
            <a:r>
              <a:rPr lang="en-US" sz="1200" dirty="0" err="1"/>
              <a:t>GroupBy</a:t>
            </a:r>
            <a:r>
              <a:rPr lang="en-US" sz="1200" dirty="0"/>
              <a:t>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427323"/>
              </p:ext>
            </p:extLst>
          </p:nvPr>
        </p:nvGraphicFramePr>
        <p:xfrm>
          <a:off x="838982" y="2203927"/>
          <a:ext cx="109728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3181"/>
              </p:ext>
            </p:extLst>
          </p:nvPr>
        </p:nvGraphicFramePr>
        <p:xfrm>
          <a:off x="2616518" y="2203927"/>
          <a:ext cx="54864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094814" y="247676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1415" y="2775663"/>
            <a:ext cx="4377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pandas provides a large set of </a:t>
            </a:r>
            <a:r>
              <a:rPr lang="en-US" sz="1200" b="1" dirty="0"/>
              <a:t>summary functions</a:t>
            </a:r>
            <a:r>
              <a:rPr lang="en-US" sz="1200" dirty="0"/>
              <a:t> that operate on different kinds of pandas objects (</a:t>
            </a:r>
            <a:r>
              <a:rPr lang="en-US" sz="1200" dirty="0" err="1"/>
              <a:t>DataFrame</a:t>
            </a:r>
            <a:r>
              <a:rPr lang="en-US" sz="1200" dirty="0"/>
              <a:t> columns, Series, </a:t>
            </a:r>
            <a:r>
              <a:rPr lang="en-US" sz="1200" dirty="0" err="1"/>
              <a:t>GroupBy</a:t>
            </a:r>
            <a:r>
              <a:rPr lang="en-US" sz="1200" dirty="0"/>
              <a:t>, Expanding and Rolling (see below)) and produce single values for each of the groups. When applied to a </a:t>
            </a:r>
            <a:r>
              <a:rPr lang="en-US" sz="1200" dirty="0" err="1"/>
              <a:t>DataFrame</a:t>
            </a:r>
            <a:r>
              <a:rPr lang="en-US" sz="1200" dirty="0"/>
              <a:t>, the result is returned as a pandas Series for each column. Examples: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1415" y="3767181"/>
            <a:ext cx="23265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sum()</a:t>
            </a:r>
          </a:p>
          <a:p>
            <a:pPr marL="111125"/>
            <a:r>
              <a:rPr lang="en-US" sz="1200" dirty="0"/>
              <a:t>Sum values of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count()</a:t>
            </a:r>
          </a:p>
          <a:p>
            <a:pPr marL="111125"/>
            <a:r>
              <a:rPr lang="en-US" sz="1200" dirty="0"/>
              <a:t>Count non-NA/null values of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median()</a:t>
            </a:r>
          </a:p>
          <a:p>
            <a:pPr marL="111125"/>
            <a:r>
              <a:rPr lang="en-US" sz="1200" dirty="0"/>
              <a:t>Median value of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quantile([0.25,0.75])</a:t>
            </a:r>
          </a:p>
          <a:p>
            <a:pPr marL="111125"/>
            <a:r>
              <a:rPr lang="en-US" sz="1200" dirty="0"/>
              <a:t>Quantiles of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apply(</a:t>
            </a:r>
            <a:r>
              <a:rPr lang="en-US" sz="1200" b="1" i="1" dirty="0">
                <a:latin typeface="Consolas" panose="020B0609020204030204" pitchFamily="49" charset="0"/>
              </a:rPr>
              <a:t>function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11125"/>
            <a:r>
              <a:rPr lang="en-US" sz="1200" dirty="0"/>
              <a:t>Apply function to each object.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6390" y="3767181"/>
            <a:ext cx="22997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min()</a:t>
            </a:r>
          </a:p>
          <a:p>
            <a:pPr marL="111125"/>
            <a:r>
              <a:rPr lang="en-US" sz="1200" dirty="0"/>
              <a:t>Minimum value in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max()</a:t>
            </a:r>
          </a:p>
          <a:p>
            <a:pPr marL="111125"/>
            <a:r>
              <a:rPr lang="en-US" sz="1200" dirty="0"/>
              <a:t>Maximum value in each object.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mean()</a:t>
            </a:r>
          </a:p>
          <a:p>
            <a:pPr marL="111125"/>
            <a:r>
              <a:rPr lang="en-US" sz="1200" dirty="0"/>
              <a:t>Mean value of each object.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Variance of each object.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std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Standard deviation of each object.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28613"/>
              </p:ext>
            </p:extLst>
          </p:nvPr>
        </p:nvGraphicFramePr>
        <p:xfrm>
          <a:off x="5636364" y="2060699"/>
          <a:ext cx="92113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9982"/>
              </p:ext>
            </p:extLst>
          </p:nvPr>
        </p:nvGraphicFramePr>
        <p:xfrm>
          <a:off x="7237824" y="2061190"/>
          <a:ext cx="1151415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6716084" y="235787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08667" y="2648088"/>
            <a:ext cx="4377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df.assign</a:t>
            </a:r>
            <a:r>
              <a:rPr lang="en-US" sz="1200" b="1" dirty="0">
                <a:latin typeface="Consolas" panose="020B0609020204030204" pitchFamily="49" charset="0"/>
              </a:rPr>
              <a:t>(Area=lambda 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: 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df.Height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/>
              <a:t>     Compute and append one or more new columns.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['Volume'] = </a:t>
            </a:r>
            <a:r>
              <a:rPr lang="en-US" sz="1200" b="1" dirty="0" err="1">
                <a:latin typeface="Consolas" panose="020B0609020204030204" pitchFamily="49" charset="0"/>
              </a:rPr>
              <a:t>df.Length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df.Height</a:t>
            </a:r>
            <a:r>
              <a:rPr lang="en-US" sz="1200" b="1" dirty="0">
                <a:latin typeface="Consolas" panose="020B0609020204030204" pitchFamily="49" charset="0"/>
              </a:rPr>
              <a:t>*</a:t>
            </a:r>
            <a:r>
              <a:rPr lang="en-US" sz="1200" b="1" dirty="0" err="1">
                <a:latin typeface="Consolas" panose="020B0609020204030204" pitchFamily="49" charset="0"/>
              </a:rPr>
              <a:t>df.Depth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Add single column.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pd.qcut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df.col</a:t>
            </a:r>
            <a:r>
              <a:rPr lang="en-US" sz="1200" b="1" dirty="0">
                <a:latin typeface="Consolas" panose="020B0609020204030204" pitchFamily="49" charset="0"/>
              </a:rPr>
              <a:t>, n, labels=False)</a:t>
            </a:r>
          </a:p>
          <a:p>
            <a:pPr marL="109538"/>
            <a:r>
              <a:rPr lang="en-US" sz="1200" dirty="0"/>
              <a:t>Bin column into n buckets.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05052"/>
              </p:ext>
            </p:extLst>
          </p:nvPr>
        </p:nvGraphicFramePr>
        <p:xfrm>
          <a:off x="4803118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36629"/>
              </p:ext>
            </p:extLst>
          </p:nvPr>
        </p:nvGraphicFramePr>
        <p:xfrm>
          <a:off x="6338494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65717"/>
              </p:ext>
            </p:extLst>
          </p:nvPr>
        </p:nvGraphicFramePr>
        <p:xfrm>
          <a:off x="8501482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97389"/>
              </p:ext>
            </p:extLst>
          </p:nvPr>
        </p:nvGraphicFramePr>
        <p:xfrm>
          <a:off x="7240441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ight Arrow 20"/>
          <p:cNvSpPr/>
          <p:nvPr/>
        </p:nvSpPr>
        <p:spPr>
          <a:xfrm>
            <a:off x="7753171" y="4001062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Vector function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542075" y="3983936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Vector function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5717" y="4646302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pandas provides a large set of </a:t>
            </a:r>
            <a:r>
              <a:rPr lang="en-US" sz="1200" b="1" dirty="0"/>
              <a:t>vector functions </a:t>
            </a:r>
            <a:r>
              <a:rPr lang="en-US" sz="1200" dirty="0"/>
              <a:t>that operate on all columns of a </a:t>
            </a:r>
            <a:r>
              <a:rPr lang="en-US" sz="1200" dirty="0" err="1"/>
              <a:t>DataFrame</a:t>
            </a:r>
            <a:r>
              <a:rPr lang="en-US" sz="1200" dirty="0"/>
              <a:t> or a single selected column (a pandas Series). These functions produce vectors of values for each of the columns, or a single Series for the individual Series. Examples: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804" y="6918463"/>
            <a:ext cx="2682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shift(1)</a:t>
            </a:r>
          </a:p>
          <a:p>
            <a:pPr marL="111125"/>
            <a:r>
              <a:rPr lang="en-US" sz="1200" dirty="0"/>
              <a:t>Copy with values shifted by 1.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rank(method='dense')</a:t>
            </a:r>
          </a:p>
          <a:p>
            <a:pPr marL="111125"/>
            <a:r>
              <a:rPr lang="en-US" sz="1200" dirty="0"/>
              <a:t>Ranks with no gaps.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rank(method='min')</a:t>
            </a:r>
          </a:p>
          <a:p>
            <a:pPr marL="111125"/>
            <a:r>
              <a:rPr lang="en-US" sz="1200" dirty="0"/>
              <a:t>Ranks. Ties get min rank.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rank(</a:t>
            </a:r>
            <a:r>
              <a:rPr lang="en-US" sz="1200" b="1" dirty="0" err="1">
                <a:latin typeface="Consolas" panose="020B0609020204030204" pitchFamily="49" charset="0"/>
              </a:rPr>
              <a:t>pct</a:t>
            </a:r>
            <a:r>
              <a:rPr lang="en-US" sz="1200" b="1" dirty="0">
                <a:latin typeface="Consolas" panose="020B0609020204030204" pitchFamily="49" charset="0"/>
              </a:rPr>
              <a:t>=True)</a:t>
            </a:r>
          </a:p>
          <a:p>
            <a:pPr marL="109538"/>
            <a:r>
              <a:rPr lang="en-US" sz="1200" dirty="0"/>
              <a:t>Ranks rescaled to interval [0, 1].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rank(method='first')</a:t>
            </a:r>
          </a:p>
          <a:p>
            <a:pPr marL="109538"/>
            <a:r>
              <a:rPr lang="en-US" sz="1200" dirty="0"/>
              <a:t>Ranks. Ties go to first value.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69477" y="6918463"/>
            <a:ext cx="2162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shift(-1)</a:t>
            </a:r>
          </a:p>
          <a:p>
            <a:pPr marL="111125"/>
            <a:r>
              <a:rPr lang="en-US" sz="1200" dirty="0"/>
              <a:t>Copy with values lagged by 1.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cumsum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sum.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cummax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max.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cummin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min.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cumprod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/>
              <a:t>Cumulative product.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554718"/>
              </p:ext>
            </p:extLst>
          </p:nvPr>
        </p:nvGraphicFramePr>
        <p:xfrm>
          <a:off x="10256130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65813"/>
              </p:ext>
            </p:extLst>
          </p:nvPr>
        </p:nvGraphicFramePr>
        <p:xfrm>
          <a:off x="11566133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Plus 28"/>
          <p:cNvSpPr/>
          <p:nvPr/>
        </p:nvSpPr>
        <p:spPr>
          <a:xfrm>
            <a:off x="10892901" y="981882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qual 29"/>
          <p:cNvSpPr/>
          <p:nvPr/>
        </p:nvSpPr>
        <p:spPr>
          <a:xfrm>
            <a:off x="12296328" y="1106989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245001" y="60394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adf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559226" y="59877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bdf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38689" y="1621474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Standard Joins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9313831" y="1825996"/>
            <a:ext cx="4375964" cy="11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76961"/>
              </p:ext>
            </p:extLst>
          </p:nvPr>
        </p:nvGraphicFramePr>
        <p:xfrm>
          <a:off x="9491949" y="19207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356790"/>
              </p:ext>
            </p:extLst>
          </p:nvPr>
        </p:nvGraphicFramePr>
        <p:xfrm>
          <a:off x="9491949" y="28179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1.0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2.0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399422"/>
              </p:ext>
            </p:extLst>
          </p:nvPr>
        </p:nvGraphicFramePr>
        <p:xfrm>
          <a:off x="9510316" y="3715122"/>
          <a:ext cx="93815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94871"/>
              </p:ext>
            </p:extLst>
          </p:nvPr>
        </p:nvGraphicFramePr>
        <p:xfrm>
          <a:off x="9522746" y="4468891"/>
          <a:ext cx="938154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x3</a:t>
                      </a: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0420075" y="1898473"/>
            <a:ext cx="326971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how='left', on='x1')</a:t>
            </a:r>
          </a:p>
          <a:p>
            <a:pPr marL="174625"/>
            <a:r>
              <a:rPr lang="en-US" sz="1200" dirty="0"/>
              <a:t>Join matching rows from </a:t>
            </a:r>
            <a:r>
              <a:rPr lang="en-US" sz="1200" dirty="0" err="1"/>
              <a:t>bdf</a:t>
            </a:r>
            <a:r>
              <a:rPr lang="en-US" sz="1200" dirty="0"/>
              <a:t> to </a:t>
            </a:r>
            <a:r>
              <a:rPr lang="en-US" sz="1200" dirty="0" err="1"/>
              <a:t>adf</a:t>
            </a:r>
            <a:r>
              <a:rPr lang="en-US" sz="1200" dirty="0"/>
              <a:t>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how='right', on='x1')</a:t>
            </a:r>
          </a:p>
          <a:p>
            <a:pPr marL="174625"/>
            <a:r>
              <a:rPr lang="en-US" sz="1200" dirty="0"/>
              <a:t>Join matching rows from </a:t>
            </a:r>
            <a:r>
              <a:rPr lang="en-US" sz="1200" dirty="0" err="1"/>
              <a:t>adf</a:t>
            </a:r>
            <a:r>
              <a:rPr lang="en-US" sz="1200" dirty="0"/>
              <a:t> to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how='inner', on='x1')</a:t>
            </a:r>
          </a:p>
          <a:p>
            <a:pPr marL="174625"/>
            <a:r>
              <a:rPr lang="en-US" sz="1200" dirty="0"/>
              <a:t>Join data. Retain only rows in both sets.</a:t>
            </a:r>
          </a:p>
          <a:p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how='outer', on='x1')</a:t>
            </a:r>
          </a:p>
          <a:p>
            <a:pPr marL="174625"/>
            <a:r>
              <a:rPr lang="en-US" sz="1200" dirty="0"/>
              <a:t>Join data. Retain all values, all rows.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469019" y="5396218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Filtering Joins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9319871" y="5600740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13312"/>
              </p:ext>
            </p:extLst>
          </p:nvPr>
        </p:nvGraphicFramePr>
        <p:xfrm>
          <a:off x="9541301" y="564408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812854"/>
              </p:ext>
            </p:extLst>
          </p:nvPr>
        </p:nvGraphicFramePr>
        <p:xfrm>
          <a:off x="9541301" y="6354509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424699" y="5595042"/>
            <a:ext cx="3269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[adf.x1.isin(bdf.x1)]</a:t>
            </a:r>
          </a:p>
          <a:p>
            <a:pPr marL="174625"/>
            <a:r>
              <a:rPr lang="en-US" sz="1200" dirty="0"/>
              <a:t>All rows in </a:t>
            </a:r>
            <a:r>
              <a:rPr lang="en-US" sz="1200" dirty="0" err="1"/>
              <a:t>adf</a:t>
            </a:r>
            <a:r>
              <a:rPr lang="en-US" sz="1200" dirty="0"/>
              <a:t> that have a match in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[~adf.x1.isin(bdf.x1)]</a:t>
            </a:r>
          </a:p>
          <a:p>
            <a:pPr marL="174625"/>
            <a:r>
              <a:rPr lang="en-US" sz="1200" dirty="0"/>
              <a:t>All rows in </a:t>
            </a:r>
            <a:r>
              <a:rPr lang="en-US" sz="1200" dirty="0" err="1"/>
              <a:t>adf</a:t>
            </a:r>
            <a:r>
              <a:rPr lang="en-US" sz="1200" dirty="0"/>
              <a:t> that do not have a match in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9313831" y="6909658"/>
            <a:ext cx="4375963" cy="3764613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759698"/>
              </p:ext>
            </p:extLst>
          </p:nvPr>
        </p:nvGraphicFramePr>
        <p:xfrm>
          <a:off x="10189792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43216"/>
              </p:ext>
            </p:extLst>
          </p:nvPr>
        </p:nvGraphicFramePr>
        <p:xfrm>
          <a:off x="11499795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Plus 51"/>
          <p:cNvSpPr/>
          <p:nvPr/>
        </p:nvSpPr>
        <p:spPr>
          <a:xfrm>
            <a:off x="10826563" y="7267330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qual 52"/>
          <p:cNvSpPr/>
          <p:nvPr/>
        </p:nvSpPr>
        <p:spPr>
          <a:xfrm>
            <a:off x="12229990" y="7392437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178663" y="688939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ydf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492888" y="688421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zdf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443873" y="7915311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Set-like Operations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9307886" y="8119685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06092"/>
              </p:ext>
            </p:extLst>
          </p:nvPr>
        </p:nvGraphicFramePr>
        <p:xfrm>
          <a:off x="9522746" y="820289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009813"/>
              </p:ext>
            </p:extLst>
          </p:nvPr>
        </p:nvGraphicFramePr>
        <p:xfrm>
          <a:off x="9541301" y="8888714"/>
          <a:ext cx="460566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01549"/>
              </p:ext>
            </p:extLst>
          </p:nvPr>
        </p:nvGraphicFramePr>
        <p:xfrm>
          <a:off x="9541607" y="9939024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x1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x2</a:t>
                      </a: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0430103" y="8171659"/>
            <a:ext cx="32697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74625"/>
            <a:r>
              <a:rPr lang="en-US" sz="1200" dirty="0"/>
              <a:t>Rows that appear in both </a:t>
            </a:r>
            <a:r>
              <a:rPr lang="en-US" sz="1200" dirty="0" err="1"/>
              <a:t>ydf</a:t>
            </a:r>
            <a:r>
              <a:rPr lang="en-US" sz="1200" dirty="0"/>
              <a:t> and </a:t>
            </a:r>
            <a:r>
              <a:rPr lang="en-US" sz="1200" dirty="0" err="1"/>
              <a:t>zdf</a:t>
            </a:r>
            <a:br>
              <a:rPr lang="en-US" sz="1200" dirty="0"/>
            </a:br>
            <a:r>
              <a:rPr lang="en-US" sz="1200" dirty="0"/>
              <a:t>(Intersection).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, how='outer')</a:t>
            </a:r>
          </a:p>
          <a:p>
            <a:pPr marL="174625"/>
            <a:r>
              <a:rPr lang="en-US" sz="1200" dirty="0"/>
              <a:t>Rows that appear in either or both </a:t>
            </a:r>
            <a:r>
              <a:rPr lang="en-US" sz="1200" dirty="0" err="1"/>
              <a:t>ydf</a:t>
            </a:r>
            <a:r>
              <a:rPr lang="en-US" sz="1200" dirty="0"/>
              <a:t> and </a:t>
            </a:r>
            <a:r>
              <a:rPr lang="en-US" sz="1200" dirty="0" err="1"/>
              <a:t>zdf</a:t>
            </a:r>
            <a:br>
              <a:rPr lang="en-US" sz="1200" dirty="0"/>
            </a:br>
            <a:r>
              <a:rPr lang="en-US" sz="1200" dirty="0"/>
              <a:t>(Union).</a:t>
            </a:r>
          </a:p>
          <a:p>
            <a:pPr marL="174625"/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zdf</a:t>
            </a:r>
            <a:r>
              <a:rPr lang="en-US" sz="1200" b="1" dirty="0">
                <a:latin typeface="Consolas" panose="020B0609020204030204" pitchFamily="49" charset="0"/>
              </a:rPr>
              <a:t>, how='outer',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indicator=True)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.query('_merge == "</a:t>
            </a:r>
            <a:r>
              <a:rPr lang="en-US" sz="1200" b="1" dirty="0" err="1">
                <a:latin typeface="Consolas" panose="020B0609020204030204" pitchFamily="49" charset="0"/>
              </a:rPr>
              <a:t>left_only</a:t>
            </a:r>
            <a:r>
              <a:rPr lang="en-US" sz="1200" b="1" dirty="0">
                <a:latin typeface="Consolas" panose="020B0609020204030204" pitchFamily="49" charset="0"/>
              </a:rPr>
              <a:t>"')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.drop(columns=['_merge'])</a:t>
            </a:r>
          </a:p>
          <a:p>
            <a:pPr marL="174625"/>
            <a:r>
              <a:rPr lang="en-US" sz="1200" dirty="0"/>
              <a:t>Rows that appear in </a:t>
            </a:r>
            <a:r>
              <a:rPr lang="en-US" sz="1200" dirty="0" err="1"/>
              <a:t>ydf</a:t>
            </a:r>
            <a:r>
              <a:rPr lang="en-US" sz="1200" dirty="0"/>
              <a:t> but not </a:t>
            </a:r>
            <a:r>
              <a:rPr lang="en-US" sz="1200" dirty="0" err="1"/>
              <a:t>zdf</a:t>
            </a:r>
            <a:r>
              <a:rPr lang="en-US" sz="1200" dirty="0"/>
              <a:t> (</a:t>
            </a:r>
            <a:r>
              <a:rPr lang="en-US" sz="1200" dirty="0" err="1"/>
              <a:t>Setdiff</a:t>
            </a:r>
            <a:r>
              <a:rPr lang="en-US" sz="1200" dirty="0"/>
              <a:t>).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34509" y="5845978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Group Data</a:t>
            </a:r>
            <a:endParaRPr lang="en-US" sz="2683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59397"/>
              </p:ext>
            </p:extLst>
          </p:nvPr>
        </p:nvGraphicFramePr>
        <p:xfrm>
          <a:off x="181877" y="6378094"/>
          <a:ext cx="719619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992418" y="7031521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41990"/>
              </p:ext>
            </p:extLst>
          </p:nvPr>
        </p:nvGraphicFramePr>
        <p:xfrm>
          <a:off x="1457303" y="6721641"/>
          <a:ext cx="719619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2244754" y="6301894"/>
            <a:ext cx="2218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df.groupby</a:t>
            </a:r>
            <a:r>
              <a:rPr lang="en-US" sz="1200" b="1" dirty="0">
                <a:latin typeface="Consolas" panose="020B0609020204030204" pitchFamily="49" charset="0"/>
              </a:rPr>
              <a:t>(by="col")</a:t>
            </a:r>
          </a:p>
          <a:p>
            <a:pPr marL="111125"/>
            <a:r>
              <a:rPr lang="en-US" sz="1200" dirty="0"/>
              <a:t>Return a </a:t>
            </a:r>
            <a:r>
              <a:rPr lang="en-US" sz="1200" dirty="0" err="1"/>
              <a:t>GroupBy</a:t>
            </a:r>
            <a:r>
              <a:rPr lang="en-US" sz="1200" dirty="0"/>
              <a:t> object, grouped by values in column named "col".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df.groupby</a:t>
            </a:r>
            <a:r>
              <a:rPr lang="en-US" sz="1200" b="1" dirty="0">
                <a:latin typeface="Consolas" panose="020B0609020204030204" pitchFamily="49" charset="0"/>
              </a:rPr>
              <a:t>(level="</a:t>
            </a:r>
            <a:r>
              <a:rPr lang="en-US" sz="1200" b="1" dirty="0" err="1">
                <a:latin typeface="Consolas" panose="020B0609020204030204" pitchFamily="49" charset="0"/>
              </a:rPr>
              <a:t>ind</a:t>
            </a:r>
            <a:r>
              <a:rPr lang="en-US" sz="1200" b="1" dirty="0">
                <a:latin typeface="Consolas" panose="020B0609020204030204" pitchFamily="49" charset="0"/>
              </a:rPr>
              <a:t>")</a:t>
            </a:r>
          </a:p>
          <a:p>
            <a:pPr marL="111125"/>
            <a:r>
              <a:rPr lang="en-US" sz="1200" dirty="0"/>
              <a:t>Return a </a:t>
            </a:r>
            <a:r>
              <a:rPr lang="en-US" sz="1200" dirty="0" err="1"/>
              <a:t>GroupBy</a:t>
            </a:r>
            <a:r>
              <a:rPr lang="en-US" sz="1200" dirty="0"/>
              <a:t> object, grouped by values in index level named "</a:t>
            </a:r>
            <a:r>
              <a:rPr lang="en-US" sz="1200" dirty="0" err="1"/>
              <a:t>ind</a:t>
            </a:r>
            <a:r>
              <a:rPr lang="en-US" sz="1200" dirty="0"/>
              <a:t>".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1690" y="8024895"/>
            <a:ext cx="444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All of the summary functions listed above can be applied to a group. Additional </a:t>
            </a:r>
            <a:r>
              <a:rPr lang="en-US" sz="1200" dirty="0" err="1"/>
              <a:t>GroupBy</a:t>
            </a:r>
            <a:r>
              <a:rPr lang="en-US" sz="1200" dirty="0"/>
              <a:t> functions: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16632" y="5422338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max(axis=1)</a:t>
            </a:r>
          </a:p>
          <a:p>
            <a:pPr marL="109538"/>
            <a:r>
              <a:rPr lang="en-US" sz="1200" dirty="0"/>
              <a:t>Element-wise max.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clip(lower=-10,upper=10)</a:t>
            </a:r>
          </a:p>
          <a:p>
            <a:pPr marL="109538"/>
            <a:r>
              <a:rPr lang="en-US" sz="1200" dirty="0"/>
              <a:t>Trim values at input thresholds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906" y="5412973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min(axis=1)</a:t>
            </a:r>
          </a:p>
          <a:p>
            <a:pPr marL="109538"/>
            <a:r>
              <a:rPr lang="en-US" sz="1200" dirty="0"/>
              <a:t>Element-wise min.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abs()</a:t>
            </a:r>
          </a:p>
          <a:p>
            <a:pPr marL="109538"/>
            <a:r>
              <a:rPr lang="en-US" sz="1200" dirty="0"/>
              <a:t>Absolute value.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05717" y="6272132"/>
            <a:ext cx="4377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examples below can also be applied to groups. In this case, the function is applied on a per-group basis, and the returned vectors are of the length of the original </a:t>
            </a:r>
            <a:r>
              <a:rPr lang="en-US" sz="1200" dirty="0" err="1"/>
              <a:t>DataFrame</a:t>
            </a:r>
            <a:r>
              <a:rPr lang="en-US" sz="1200" dirty="0"/>
              <a:t>.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08506" y="8915332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Windows</a:t>
            </a:r>
            <a:endParaRPr lang="en-US" sz="2683" dirty="0"/>
          </a:p>
        </p:txBody>
      </p:sp>
      <p:sp>
        <p:nvSpPr>
          <p:cNvPr id="76" name="TextBox 75"/>
          <p:cNvSpPr txBox="1"/>
          <p:nvPr/>
        </p:nvSpPr>
        <p:spPr>
          <a:xfrm>
            <a:off x="136406" y="9380102"/>
            <a:ext cx="4301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df.expanding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Return an Expanding object allowing summary functions to be applied cumulatively.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df.rolling</a:t>
            </a:r>
            <a:r>
              <a:rPr lang="en-US" sz="1200" b="1" dirty="0">
                <a:latin typeface="Consolas" panose="020B0609020204030204" pitchFamily="49" charset="0"/>
              </a:rPr>
              <a:t>(n)</a:t>
            </a:r>
          </a:p>
          <a:p>
            <a:pPr marL="111125"/>
            <a:r>
              <a:rPr lang="en-US" sz="1200" dirty="0"/>
              <a:t>Return a Rolling object allowing summary functions to be applied to windows of length n.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8506" y="8379182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size()</a:t>
            </a:r>
          </a:p>
          <a:p>
            <a:pPr marL="111125"/>
            <a:r>
              <a:rPr lang="en-US" sz="1200" dirty="0"/>
              <a:t>Size of each group.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226238" y="8382578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agg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i="1" dirty="0">
                <a:latin typeface="Consolas" panose="020B0609020204030204" pitchFamily="49" charset="0"/>
              </a:rPr>
              <a:t>function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11125"/>
            <a:r>
              <a:rPr lang="en-US" sz="1200" dirty="0"/>
              <a:t>Aggregate group using function.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4703100" y="23586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Handling Missing Data</a:t>
            </a:r>
            <a:endParaRPr lang="en-US" sz="2683" dirty="0"/>
          </a:p>
        </p:txBody>
      </p:sp>
      <p:sp>
        <p:nvSpPr>
          <p:cNvPr id="80" name="TextBox 79"/>
          <p:cNvSpPr txBox="1"/>
          <p:nvPr/>
        </p:nvSpPr>
        <p:spPr>
          <a:xfrm>
            <a:off x="4699834" y="685863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df.dropna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/>
              <a:t>     Drop rows with any column having NA/null data.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df.fillna</a:t>
            </a:r>
            <a:r>
              <a:rPr lang="en-US" sz="1200" b="1" dirty="0">
                <a:latin typeface="Consolas" panose="020B0609020204030204" pitchFamily="49" charset="0"/>
              </a:rPr>
              <a:t>(value)</a:t>
            </a:r>
          </a:p>
          <a:p>
            <a:pPr marL="109538"/>
            <a:r>
              <a:rPr lang="en-US" sz="1200" dirty="0"/>
              <a:t>Replace all NA/null data with value.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4697533" y="8915352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Plotting</a:t>
            </a:r>
            <a:endParaRPr lang="en-US" sz="2683" dirty="0"/>
          </a:p>
        </p:txBody>
      </p:sp>
      <p:sp>
        <p:nvSpPr>
          <p:cNvPr id="82" name="TextBox 81"/>
          <p:cNvSpPr txBox="1"/>
          <p:nvPr/>
        </p:nvSpPr>
        <p:spPr>
          <a:xfrm>
            <a:off x="4705717" y="9388947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df.plot.hist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Histogram for each column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687803" y="9382182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df.plot.scatter</a:t>
            </a:r>
            <a:r>
              <a:rPr lang="en-US" sz="1200" b="1" dirty="0">
                <a:latin typeface="Consolas" panose="020B0609020204030204" pitchFamily="49" charset="0"/>
              </a:rPr>
              <a:t>(x='</a:t>
            </a:r>
            <a:r>
              <a:rPr lang="en-US" sz="1200" b="1" dirty="0" err="1">
                <a:latin typeface="Consolas" panose="020B0609020204030204" pitchFamily="49" charset="0"/>
              </a:rPr>
              <a:t>w',y</a:t>
            </a:r>
            <a:r>
              <a:rPr lang="en-US" sz="1200" b="1" dirty="0">
                <a:latin typeface="Consolas" panose="020B0609020204030204" pitchFamily="49" charset="0"/>
              </a:rPr>
              <a:t>='h')</a:t>
            </a:r>
          </a:p>
          <a:p>
            <a:pPr marL="111125"/>
            <a:r>
              <a:rPr lang="en-US" sz="1200" dirty="0"/>
              <a:t>Scatter chart using pairs of points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874" y="9812736"/>
            <a:ext cx="1563773" cy="86153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3522" y="9803114"/>
            <a:ext cx="1445181" cy="876444"/>
          </a:xfrm>
          <a:prstGeom prst="rect">
            <a:avLst/>
          </a:prstGeom>
        </p:spPr>
      </p:pic>
      <p:cxnSp>
        <p:nvCxnSpPr>
          <p:cNvPr id="84" name="Straight Connector 83"/>
          <p:cNvCxnSpPr/>
          <p:nvPr/>
        </p:nvCxnSpPr>
        <p:spPr>
          <a:xfrm>
            <a:off x="115084" y="10670406"/>
            <a:ext cx="9185591" cy="3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1427" y="10631500"/>
            <a:ext cx="115993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4"/>
              </a:rPr>
              <a:t>http://pandas.pydata.org/</a:t>
            </a:r>
            <a:r>
              <a:rPr lang="en-US" sz="800" dirty="0"/>
              <a:t>  This cheat sheet inspired by </a:t>
            </a:r>
            <a:r>
              <a:rPr lang="en-US" sz="800" dirty="0" err="1"/>
              <a:t>Rstudio</a:t>
            </a:r>
            <a:r>
              <a:rPr lang="en-US" sz="800" dirty="0"/>
              <a:t> Data Wrangling </a:t>
            </a:r>
            <a:r>
              <a:rPr lang="en-US" sz="800" dirty="0" err="1"/>
              <a:t>Cheatsheet</a:t>
            </a:r>
            <a:r>
              <a:rPr lang="en-US" sz="800" dirty="0"/>
              <a:t> (</a:t>
            </a:r>
            <a:r>
              <a:rPr lang="en-US" sz="800" dirty="0">
                <a:hlinkClick r:id="rId5"/>
              </a:rPr>
              <a:t>https://www.rstudio.com/wp-content/uploads/2015/02/data-wrangling-cheatsheet.pdf</a:t>
            </a:r>
            <a:r>
              <a:rPr lang="en-US" sz="800" dirty="0"/>
              <a:t>) Written by Irv Lustig, </a:t>
            </a:r>
            <a:r>
              <a:rPr lang="en-US" sz="800" dirty="0">
                <a:hlinkClick r:id="rId6"/>
              </a:rPr>
              <a:t>Princeton Consultants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46017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2002</Words>
  <Application>Microsoft Office PowerPoint</Application>
  <PresentationFormat>Custom</PresentationFormat>
  <Paragraphs>427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2016-12-15T21:09:07Z</dcterms:created>
  <dcterms:modified xsi:type="dcterms:W3CDTF">2019-02-11T14:34:57Z</dcterms:modified>
</cp:coreProperties>
</file>