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</p:sldIdLst>
  <p:sldSz cx="13971588" cy="10799763"/>
  <p:notesSz cx="6858000" cy="9144000"/>
  <p:defaultTextStyle>
    <a:defPPr>
      <a:defRPr lang="en-US"/>
    </a:defPPr>
    <a:lvl1pPr marL="0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1pPr>
    <a:lvl2pPr marL="594497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2pPr>
    <a:lvl3pPr marL="1188994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3pPr>
    <a:lvl4pPr marL="1783491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4pPr>
    <a:lvl5pPr marL="2377989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5pPr>
    <a:lvl6pPr marL="2972486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6pPr>
    <a:lvl7pPr marL="3566983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7pPr>
    <a:lvl8pPr marL="4161480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8pPr>
    <a:lvl9pPr marL="4755977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1">
          <p15:clr>
            <a:srgbClr val="A4A3A4"/>
          </p15:clr>
        </p15:guide>
        <p15:guide id="2" pos="440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74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16" y="60"/>
      </p:cViewPr>
      <p:guideLst>
        <p:guide orient="horz" pos="3401"/>
        <p:guide pos="44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7869" y="1767462"/>
            <a:ext cx="11875850" cy="3759917"/>
          </a:xfrm>
        </p:spPr>
        <p:txBody>
          <a:bodyPr anchor="b"/>
          <a:lstStyle>
            <a:lvl1pPr algn="ctr">
              <a:defRPr sz="91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6449" y="5672376"/>
            <a:ext cx="10478691" cy="2607442"/>
          </a:xfrm>
        </p:spPr>
        <p:txBody>
          <a:bodyPr/>
          <a:lstStyle>
            <a:lvl1pPr marL="0" indent="0" algn="ctr">
              <a:buNone/>
              <a:defRPr sz="3667"/>
            </a:lvl1pPr>
            <a:lvl2pPr marL="698602" indent="0" algn="ctr">
              <a:buNone/>
              <a:defRPr sz="3056"/>
            </a:lvl2pPr>
            <a:lvl3pPr marL="1397203" indent="0" algn="ctr">
              <a:buNone/>
              <a:defRPr sz="2750"/>
            </a:lvl3pPr>
            <a:lvl4pPr marL="2095805" indent="0" algn="ctr">
              <a:buNone/>
              <a:defRPr sz="2445"/>
            </a:lvl4pPr>
            <a:lvl5pPr marL="2794406" indent="0" algn="ctr">
              <a:buNone/>
              <a:defRPr sz="2445"/>
            </a:lvl5pPr>
            <a:lvl6pPr marL="3493008" indent="0" algn="ctr">
              <a:buNone/>
              <a:defRPr sz="2445"/>
            </a:lvl6pPr>
            <a:lvl7pPr marL="4191610" indent="0" algn="ctr">
              <a:buNone/>
              <a:defRPr sz="2445"/>
            </a:lvl7pPr>
            <a:lvl8pPr marL="4890211" indent="0" algn="ctr">
              <a:buNone/>
              <a:defRPr sz="2445"/>
            </a:lvl8pPr>
            <a:lvl9pPr marL="5588813" indent="0" algn="ctr">
              <a:buNone/>
              <a:defRPr sz="24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6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0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98418" y="574987"/>
            <a:ext cx="3012624" cy="915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548" y="574987"/>
            <a:ext cx="8863226" cy="9152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4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270" y="2692444"/>
            <a:ext cx="12050495" cy="4492401"/>
          </a:xfrm>
        </p:spPr>
        <p:txBody>
          <a:bodyPr anchor="b"/>
          <a:lstStyle>
            <a:lvl1pPr>
              <a:defRPr sz="91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3270" y="7227345"/>
            <a:ext cx="12050495" cy="2362447"/>
          </a:xfrm>
        </p:spPr>
        <p:txBody>
          <a:bodyPr/>
          <a:lstStyle>
            <a:lvl1pPr marL="0" indent="0">
              <a:buNone/>
              <a:defRPr sz="3667">
                <a:solidFill>
                  <a:schemeClr val="tx1"/>
                </a:solidFill>
              </a:defRPr>
            </a:lvl1pPr>
            <a:lvl2pPr marL="698602" indent="0">
              <a:buNone/>
              <a:defRPr sz="3056">
                <a:solidFill>
                  <a:schemeClr val="tx1">
                    <a:tint val="75000"/>
                  </a:schemeClr>
                </a:solidFill>
              </a:defRPr>
            </a:lvl2pPr>
            <a:lvl3pPr marL="1397203" indent="0">
              <a:buNone/>
              <a:defRPr sz="2750">
                <a:solidFill>
                  <a:schemeClr val="tx1">
                    <a:tint val="75000"/>
                  </a:schemeClr>
                </a:solidFill>
              </a:defRPr>
            </a:lvl3pPr>
            <a:lvl4pPr marL="2095805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4pPr>
            <a:lvl5pPr marL="2794406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5pPr>
            <a:lvl6pPr marL="3493008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6pPr>
            <a:lvl7pPr marL="4191610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7pPr>
            <a:lvl8pPr marL="4890211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8pPr>
            <a:lvl9pPr marL="5588813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0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547" y="2874937"/>
            <a:ext cx="5937925" cy="685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3116" y="2874937"/>
            <a:ext cx="5937925" cy="685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2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366" y="574990"/>
            <a:ext cx="12050495" cy="2087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368" y="2647443"/>
            <a:ext cx="5910636" cy="1297471"/>
          </a:xfrm>
        </p:spPr>
        <p:txBody>
          <a:bodyPr anchor="b"/>
          <a:lstStyle>
            <a:lvl1pPr marL="0" indent="0">
              <a:buNone/>
              <a:defRPr sz="3667" b="1"/>
            </a:lvl1pPr>
            <a:lvl2pPr marL="698602" indent="0">
              <a:buNone/>
              <a:defRPr sz="3056" b="1"/>
            </a:lvl2pPr>
            <a:lvl3pPr marL="1397203" indent="0">
              <a:buNone/>
              <a:defRPr sz="2750" b="1"/>
            </a:lvl3pPr>
            <a:lvl4pPr marL="2095805" indent="0">
              <a:buNone/>
              <a:defRPr sz="2445" b="1"/>
            </a:lvl4pPr>
            <a:lvl5pPr marL="2794406" indent="0">
              <a:buNone/>
              <a:defRPr sz="2445" b="1"/>
            </a:lvl5pPr>
            <a:lvl6pPr marL="3493008" indent="0">
              <a:buNone/>
              <a:defRPr sz="2445" b="1"/>
            </a:lvl6pPr>
            <a:lvl7pPr marL="4191610" indent="0">
              <a:buNone/>
              <a:defRPr sz="2445" b="1"/>
            </a:lvl7pPr>
            <a:lvl8pPr marL="4890211" indent="0">
              <a:buNone/>
              <a:defRPr sz="2445" b="1"/>
            </a:lvl8pPr>
            <a:lvl9pPr marL="5588813" indent="0">
              <a:buNone/>
              <a:defRPr sz="24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368" y="3944914"/>
            <a:ext cx="5910636" cy="5802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73117" y="2647443"/>
            <a:ext cx="5939745" cy="1297471"/>
          </a:xfrm>
        </p:spPr>
        <p:txBody>
          <a:bodyPr anchor="b"/>
          <a:lstStyle>
            <a:lvl1pPr marL="0" indent="0">
              <a:buNone/>
              <a:defRPr sz="3667" b="1"/>
            </a:lvl1pPr>
            <a:lvl2pPr marL="698602" indent="0">
              <a:buNone/>
              <a:defRPr sz="3056" b="1"/>
            </a:lvl2pPr>
            <a:lvl3pPr marL="1397203" indent="0">
              <a:buNone/>
              <a:defRPr sz="2750" b="1"/>
            </a:lvl3pPr>
            <a:lvl4pPr marL="2095805" indent="0">
              <a:buNone/>
              <a:defRPr sz="2445" b="1"/>
            </a:lvl4pPr>
            <a:lvl5pPr marL="2794406" indent="0">
              <a:buNone/>
              <a:defRPr sz="2445" b="1"/>
            </a:lvl5pPr>
            <a:lvl6pPr marL="3493008" indent="0">
              <a:buNone/>
              <a:defRPr sz="2445" b="1"/>
            </a:lvl6pPr>
            <a:lvl7pPr marL="4191610" indent="0">
              <a:buNone/>
              <a:defRPr sz="2445" b="1"/>
            </a:lvl7pPr>
            <a:lvl8pPr marL="4890211" indent="0">
              <a:buNone/>
              <a:defRPr sz="2445" b="1"/>
            </a:lvl8pPr>
            <a:lvl9pPr marL="5588813" indent="0">
              <a:buNone/>
              <a:defRPr sz="24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73117" y="3944914"/>
            <a:ext cx="5939745" cy="5802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27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366" y="719984"/>
            <a:ext cx="4506201" cy="2519945"/>
          </a:xfrm>
        </p:spPr>
        <p:txBody>
          <a:bodyPr anchor="b"/>
          <a:lstStyle>
            <a:lvl1pPr>
              <a:defRPr sz="4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9745" y="1554968"/>
            <a:ext cx="7073116" cy="7674832"/>
          </a:xfrm>
        </p:spPr>
        <p:txBody>
          <a:bodyPr/>
          <a:lstStyle>
            <a:lvl1pPr>
              <a:defRPr sz="4890"/>
            </a:lvl1pPr>
            <a:lvl2pPr>
              <a:defRPr sz="4278"/>
            </a:lvl2pPr>
            <a:lvl3pPr>
              <a:defRPr sz="3667"/>
            </a:lvl3pPr>
            <a:lvl4pPr>
              <a:defRPr sz="3056"/>
            </a:lvl4pPr>
            <a:lvl5pPr>
              <a:defRPr sz="3056"/>
            </a:lvl5pPr>
            <a:lvl6pPr>
              <a:defRPr sz="3056"/>
            </a:lvl6pPr>
            <a:lvl7pPr>
              <a:defRPr sz="3056"/>
            </a:lvl7pPr>
            <a:lvl8pPr>
              <a:defRPr sz="3056"/>
            </a:lvl8pPr>
            <a:lvl9pPr>
              <a:defRPr sz="3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2366" y="3239929"/>
            <a:ext cx="4506201" cy="6002369"/>
          </a:xfrm>
        </p:spPr>
        <p:txBody>
          <a:bodyPr/>
          <a:lstStyle>
            <a:lvl1pPr marL="0" indent="0">
              <a:buNone/>
              <a:defRPr sz="2445"/>
            </a:lvl1pPr>
            <a:lvl2pPr marL="698602" indent="0">
              <a:buNone/>
              <a:defRPr sz="2139"/>
            </a:lvl2pPr>
            <a:lvl3pPr marL="1397203" indent="0">
              <a:buNone/>
              <a:defRPr sz="1834"/>
            </a:lvl3pPr>
            <a:lvl4pPr marL="2095805" indent="0">
              <a:buNone/>
              <a:defRPr sz="1528"/>
            </a:lvl4pPr>
            <a:lvl5pPr marL="2794406" indent="0">
              <a:buNone/>
              <a:defRPr sz="1528"/>
            </a:lvl5pPr>
            <a:lvl6pPr marL="3493008" indent="0">
              <a:buNone/>
              <a:defRPr sz="1528"/>
            </a:lvl6pPr>
            <a:lvl7pPr marL="4191610" indent="0">
              <a:buNone/>
              <a:defRPr sz="1528"/>
            </a:lvl7pPr>
            <a:lvl8pPr marL="4890211" indent="0">
              <a:buNone/>
              <a:defRPr sz="1528"/>
            </a:lvl8pPr>
            <a:lvl9pPr marL="5588813" indent="0">
              <a:buNone/>
              <a:defRPr sz="1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9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366" y="719984"/>
            <a:ext cx="4506201" cy="2519945"/>
          </a:xfrm>
        </p:spPr>
        <p:txBody>
          <a:bodyPr anchor="b"/>
          <a:lstStyle>
            <a:lvl1pPr>
              <a:defRPr sz="4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39745" y="1554968"/>
            <a:ext cx="7073116" cy="7674832"/>
          </a:xfrm>
        </p:spPr>
        <p:txBody>
          <a:bodyPr anchor="t"/>
          <a:lstStyle>
            <a:lvl1pPr marL="0" indent="0">
              <a:buNone/>
              <a:defRPr sz="4890"/>
            </a:lvl1pPr>
            <a:lvl2pPr marL="698602" indent="0">
              <a:buNone/>
              <a:defRPr sz="4278"/>
            </a:lvl2pPr>
            <a:lvl3pPr marL="1397203" indent="0">
              <a:buNone/>
              <a:defRPr sz="3667"/>
            </a:lvl3pPr>
            <a:lvl4pPr marL="2095805" indent="0">
              <a:buNone/>
              <a:defRPr sz="3056"/>
            </a:lvl4pPr>
            <a:lvl5pPr marL="2794406" indent="0">
              <a:buNone/>
              <a:defRPr sz="3056"/>
            </a:lvl5pPr>
            <a:lvl6pPr marL="3493008" indent="0">
              <a:buNone/>
              <a:defRPr sz="3056"/>
            </a:lvl6pPr>
            <a:lvl7pPr marL="4191610" indent="0">
              <a:buNone/>
              <a:defRPr sz="3056"/>
            </a:lvl7pPr>
            <a:lvl8pPr marL="4890211" indent="0">
              <a:buNone/>
              <a:defRPr sz="3056"/>
            </a:lvl8pPr>
            <a:lvl9pPr marL="5588813" indent="0">
              <a:buNone/>
              <a:defRPr sz="3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2366" y="3239929"/>
            <a:ext cx="4506201" cy="6002369"/>
          </a:xfrm>
        </p:spPr>
        <p:txBody>
          <a:bodyPr/>
          <a:lstStyle>
            <a:lvl1pPr marL="0" indent="0">
              <a:buNone/>
              <a:defRPr sz="2445"/>
            </a:lvl1pPr>
            <a:lvl2pPr marL="698602" indent="0">
              <a:buNone/>
              <a:defRPr sz="2139"/>
            </a:lvl2pPr>
            <a:lvl3pPr marL="1397203" indent="0">
              <a:buNone/>
              <a:defRPr sz="1834"/>
            </a:lvl3pPr>
            <a:lvl4pPr marL="2095805" indent="0">
              <a:buNone/>
              <a:defRPr sz="1528"/>
            </a:lvl4pPr>
            <a:lvl5pPr marL="2794406" indent="0">
              <a:buNone/>
              <a:defRPr sz="1528"/>
            </a:lvl5pPr>
            <a:lvl6pPr marL="3493008" indent="0">
              <a:buNone/>
              <a:defRPr sz="1528"/>
            </a:lvl6pPr>
            <a:lvl7pPr marL="4191610" indent="0">
              <a:buNone/>
              <a:defRPr sz="1528"/>
            </a:lvl7pPr>
            <a:lvl8pPr marL="4890211" indent="0">
              <a:buNone/>
              <a:defRPr sz="1528"/>
            </a:lvl8pPr>
            <a:lvl9pPr marL="5588813" indent="0">
              <a:buNone/>
              <a:defRPr sz="1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1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547" y="574990"/>
            <a:ext cx="1205049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547" y="2874937"/>
            <a:ext cx="1205049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547" y="10009783"/>
            <a:ext cx="314360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78B33-2949-49BE-B3B0-3F16CAF906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28089" y="10009783"/>
            <a:ext cx="4715411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67434" y="10009783"/>
            <a:ext cx="314360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85EFA-DD28-4E69-ADE7-169C8C1119D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8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97203" rtl="0" eaLnBrk="1" latinLnBrk="0" hangingPunct="1">
        <a:lnSpc>
          <a:spcPct val="90000"/>
        </a:lnSpc>
        <a:spcBef>
          <a:spcPct val="0"/>
        </a:spcBef>
        <a:buNone/>
        <a:defRPr sz="67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301" indent="-349301" algn="l" defTabSz="1397203" rtl="0" eaLnBrk="1" latinLnBrk="0" hangingPunct="1">
        <a:lnSpc>
          <a:spcPct val="90000"/>
        </a:lnSpc>
        <a:spcBef>
          <a:spcPts val="1528"/>
        </a:spcBef>
        <a:buFont typeface="Arial" panose="020B0604020202020204" pitchFamily="34" charset="0"/>
        <a:buChar char="•"/>
        <a:defRPr sz="4278" kern="1200">
          <a:solidFill>
            <a:schemeClr val="tx1"/>
          </a:solidFill>
          <a:latin typeface="+mn-lt"/>
          <a:ea typeface="+mn-ea"/>
          <a:cs typeface="+mn-cs"/>
        </a:defRPr>
      </a:lvl1pPr>
      <a:lvl2pPr marL="1047902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3667" kern="1200">
          <a:solidFill>
            <a:schemeClr val="tx1"/>
          </a:solidFill>
          <a:latin typeface="+mn-lt"/>
          <a:ea typeface="+mn-ea"/>
          <a:cs typeface="+mn-cs"/>
        </a:defRPr>
      </a:lvl2pPr>
      <a:lvl3pPr marL="1746504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3056" kern="1200">
          <a:solidFill>
            <a:schemeClr val="tx1"/>
          </a:solidFill>
          <a:latin typeface="+mn-lt"/>
          <a:ea typeface="+mn-ea"/>
          <a:cs typeface="+mn-cs"/>
        </a:defRPr>
      </a:lvl3pPr>
      <a:lvl4pPr marL="2445106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4pPr>
      <a:lvl5pPr marL="3143707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5pPr>
      <a:lvl6pPr marL="3842309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6pPr>
      <a:lvl7pPr marL="4540910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7pPr>
      <a:lvl8pPr marL="5239512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8pPr>
      <a:lvl9pPr marL="5938114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1pPr>
      <a:lvl2pPr marL="698602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2pPr>
      <a:lvl3pPr marL="1397203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3pPr>
      <a:lvl4pPr marL="2095805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4pPr>
      <a:lvl5pPr marL="2794406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5pPr>
      <a:lvl6pPr marL="3493008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6pPr>
      <a:lvl7pPr marL="4191610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7pPr>
      <a:lvl8pPr marL="4890211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8pPr>
      <a:lvl9pPr marL="5588813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andas.pydata.org/pandas-docs/stable/reference/api/pandas.concat.html?highlight=concat#pandas.concat" TargetMode="External"/><Relationship Id="rId13" Type="http://schemas.openxmlformats.org/officeDocument/2006/relationships/hyperlink" Target="https://pandas.pydata.org/pandas-docs/stable/reference/api/pandas.DataFrame.drop.html?highlight=drop#pandas.DataFrame.drop" TargetMode="External"/><Relationship Id="rId18" Type="http://schemas.openxmlformats.org/officeDocument/2006/relationships/hyperlink" Target="https://pandas.pydata.org/pandas-docs/stable/user_guide/index.html#user-guide" TargetMode="External"/><Relationship Id="rId26" Type="http://schemas.openxmlformats.org/officeDocument/2006/relationships/hyperlink" Target="https://pandas.pydata.org/pandas-docs/stable/reference/api/pandas.DataFrame.nlargest.html?highlight=nlargest" TargetMode="External"/><Relationship Id="rId3" Type="http://schemas.openxmlformats.org/officeDocument/2006/relationships/hyperlink" Target="https://pandas.pydata.org/pandas-docs/stable/user_guide/indexing.html" TargetMode="External"/><Relationship Id="rId21" Type="http://schemas.openxmlformats.org/officeDocument/2006/relationships/image" Target="../media/image3.png"/><Relationship Id="rId34" Type="http://schemas.openxmlformats.org/officeDocument/2006/relationships/hyperlink" Target="https://pandas.pydata.org/pandas-docs/stable/reference/api/pandas.DataFrame.at.html#pandas.DataFrame.at" TargetMode="External"/><Relationship Id="rId7" Type="http://schemas.openxmlformats.org/officeDocument/2006/relationships/hyperlink" Target="https://pandas.pydata.org/pandas-docs/stable/reference/api/pandas.DataFrame.pivot.html?highlight=pivot#pandas.DataFrame.pivot" TargetMode="External"/><Relationship Id="rId12" Type="http://schemas.openxmlformats.org/officeDocument/2006/relationships/hyperlink" Target="https://pandas.pydata.org/pandas-docs/stable/reference/api/pandas.DataFrame.reset_index.html?highlight=reset_index#pandas.DataFrame.reset_index" TargetMode="External"/><Relationship Id="rId17" Type="http://schemas.openxmlformats.org/officeDocument/2006/relationships/hyperlink" Target="https://pandas.pydata.org/pandas-docs/stable/reference/index.html#api" TargetMode="External"/><Relationship Id="rId25" Type="http://schemas.openxmlformats.org/officeDocument/2006/relationships/hyperlink" Target="https://pandas.pydata.org/pandas-docs/stable/reference/api/pandas.DataFrame.sample.html?highlight=sample#pandas.DataFrame.sample" TargetMode="External"/><Relationship Id="rId33" Type="http://schemas.openxmlformats.org/officeDocument/2006/relationships/hyperlink" Target="https://pandas.pydata.org/pandas-docs/stable/reference/api/pandas.DataFrame.iat.html#pandas.DataFrame.iat" TargetMode="External"/><Relationship Id="rId38" Type="http://schemas.openxmlformats.org/officeDocument/2006/relationships/hyperlink" Target="https://pandas.pydata.org/docs/reference/api/pandas.DataFrame.query.html" TargetMode="External"/><Relationship Id="rId2" Type="http://schemas.openxmlformats.org/officeDocument/2006/relationships/hyperlink" Target="https://pandas.pydata.org/pandas-docs/stable/user_guide/io.html" TargetMode="External"/><Relationship Id="rId16" Type="http://schemas.openxmlformats.org/officeDocument/2006/relationships/hyperlink" Target="https://pandas.pydata.org/pandas-docs/stable/reference/api/pandas.DataFrame.query.html?highlight=query#pandas.DataFrame.query" TargetMode="External"/><Relationship Id="rId20" Type="http://schemas.openxmlformats.org/officeDocument/2006/relationships/image" Target="../media/image2.png"/><Relationship Id="rId29" Type="http://schemas.openxmlformats.org/officeDocument/2006/relationships/hyperlink" Target="https://pandas.pydata.org/pandas-docs/stable/reference/api/pandas.DataFrame.tail.html?highlight=tai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andas.pydata.org/pandas-docs/stable/reference/api/pandas.DataFrame.melt.html?highlight=melt#pandas.DataFrame.melt" TargetMode="External"/><Relationship Id="rId11" Type="http://schemas.openxmlformats.org/officeDocument/2006/relationships/hyperlink" Target="https://pandas.pydata.org/pandas-docs/stable/reference/api/pandas.DataFrame.sort_index.html?highlight=sort_index#pandas.DataFrame.sort_index" TargetMode="External"/><Relationship Id="rId24" Type="http://schemas.openxmlformats.org/officeDocument/2006/relationships/hyperlink" Target="https://pandas.pydata.org/pandas-docs/stable/reference/api/pandas.DataFrame.drop_duplicates.html?highlight=drop_dupli#pandas.DataFrame.drop_duplicates" TargetMode="External"/><Relationship Id="rId32" Type="http://schemas.openxmlformats.org/officeDocument/2006/relationships/hyperlink" Target="https://pandas.pydata.org/docs/reference/api/pandas.DataFrame.loc.html?highlight=loc" TargetMode="External"/><Relationship Id="rId37" Type="http://schemas.openxmlformats.org/officeDocument/2006/relationships/hyperlink" Target="https://www.rstudio.com/wp-content/uploads/2015/02/data-wrangling-cheatsheet.pdf" TargetMode="External"/><Relationship Id="rId5" Type="http://schemas.openxmlformats.org/officeDocument/2006/relationships/hyperlink" Target="https://pandas.pydata.org/pandas-docs/stable/user_guide/basics.html#reindexing-and-altering-labels" TargetMode="External"/><Relationship Id="rId15" Type="http://schemas.openxmlformats.org/officeDocument/2006/relationships/hyperlink" Target="https://pandas.pydata.org/pandas-docs/stable/reference/api/pandas.MultiIndex.from_tuples.html?highlight=multiindex%20from_tuples#pandas.MultiIndex.from_tuples" TargetMode="External"/><Relationship Id="rId23" Type="http://schemas.openxmlformats.org/officeDocument/2006/relationships/image" Target="../media/image5.png"/><Relationship Id="rId28" Type="http://schemas.openxmlformats.org/officeDocument/2006/relationships/hyperlink" Target="https://pandas.pydata.org/pandas-docs/stable/reference/api/pandas.DataFrame.head.html?highlight=head" TargetMode="External"/><Relationship Id="rId36" Type="http://schemas.openxmlformats.org/officeDocument/2006/relationships/hyperlink" Target="http://www.princetonoptimization.com/" TargetMode="External"/><Relationship Id="rId10" Type="http://schemas.openxmlformats.org/officeDocument/2006/relationships/hyperlink" Target="https://pandas.pydata.org/pandas-docs/stable/reference/api/pandas.DataFrame.rename.html?highlight=rename#pandas.DataFrame.rename" TargetMode="External"/><Relationship Id="rId19" Type="http://schemas.openxmlformats.org/officeDocument/2006/relationships/image" Target="../media/image1.png"/><Relationship Id="rId31" Type="http://schemas.openxmlformats.org/officeDocument/2006/relationships/hyperlink" Target="https://pandas.pydata.org/docs/reference/api/pandas.DataFrame.iloc.html" TargetMode="External"/><Relationship Id="rId4" Type="http://schemas.openxmlformats.org/officeDocument/2006/relationships/hyperlink" Target="https://pandas.pydata.org/pandas-docs/stable/user_guide/basics.html#sorting" TargetMode="External"/><Relationship Id="rId9" Type="http://schemas.openxmlformats.org/officeDocument/2006/relationships/hyperlink" Target="https://pandas.pydata.org/pandas-docs/stable/reference/api/pandas.DataFrame.sort_values.html?highlight=sort_values#pandas.DataFrame.sort_values" TargetMode="External"/><Relationship Id="rId14" Type="http://schemas.openxmlformats.org/officeDocument/2006/relationships/hyperlink" Target="https://pandas.pydata.org/pandas-docs/stable/reference/api/pandas.DataFrame.html" TargetMode="External"/><Relationship Id="rId22" Type="http://schemas.openxmlformats.org/officeDocument/2006/relationships/image" Target="../media/image4.png"/><Relationship Id="rId27" Type="http://schemas.openxmlformats.org/officeDocument/2006/relationships/hyperlink" Target="https://pandas.pydata.org/pandas-docs/stable/reference/api/pandas.DataFrame.nsmallest.html?highlight=nsmallest" TargetMode="External"/><Relationship Id="rId30" Type="http://schemas.openxmlformats.org/officeDocument/2006/relationships/hyperlink" Target="https://pandas.pydata.org/pandas-docs/stable/reference/api/pandas.DataFrame.filter.html?highlight=filter#pandas.DataFrame.filter" TargetMode="External"/><Relationship Id="rId35" Type="http://schemas.openxmlformats.org/officeDocument/2006/relationships/hyperlink" Target="http://pandas.pydata.org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andas.pydata.org/pandas-docs/stable/reference/api/pandas.DataFrame.sum.html?highlight=sum#pandas.DataFrame.sum" TargetMode="External"/><Relationship Id="rId13" Type="http://schemas.openxmlformats.org/officeDocument/2006/relationships/hyperlink" Target="https://pandas.pydata.org/pandas-docs/stable/reference/api/pandas.DataFrame.min.html?highlight=min#pandas.DataFrame.min" TargetMode="External"/><Relationship Id="rId18" Type="http://schemas.openxmlformats.org/officeDocument/2006/relationships/hyperlink" Target="https://pandas.pydata.org/pandas-docs/stable/reference/api/pandas.DataFrame.assign.html?highlight=assign" TargetMode="External"/><Relationship Id="rId26" Type="http://schemas.openxmlformats.org/officeDocument/2006/relationships/hyperlink" Target="https://pandas.pydata.org/pandas-docs/stable/reference/api/pandas.DataFrame.merge.html?highlight=merge#pandas.DataFrame.merge" TargetMode="External"/><Relationship Id="rId39" Type="http://schemas.openxmlformats.org/officeDocument/2006/relationships/hyperlink" Target="https://pandas.pydata.org/pandas-docs/stable/user_guide/missing_data.html" TargetMode="External"/><Relationship Id="rId3" Type="http://schemas.openxmlformats.org/officeDocument/2006/relationships/hyperlink" Target="https://pandas.pydata.org/pandas-docs/stable/user_guide/merging.html" TargetMode="External"/><Relationship Id="rId21" Type="http://schemas.openxmlformats.org/officeDocument/2006/relationships/hyperlink" Target="https://pandas.pydata.org/pandas-docs/stable/reference/api/pandas.DataFrame.rank.html?highlight=rank#pandas.DataFrame.rank" TargetMode="External"/><Relationship Id="rId34" Type="http://schemas.openxmlformats.org/officeDocument/2006/relationships/hyperlink" Target="https://pandas.pydata.org/pandas-docs/stable/user_guide/window.html" TargetMode="External"/><Relationship Id="rId42" Type="http://schemas.openxmlformats.org/officeDocument/2006/relationships/hyperlink" Target="http://pandas.pydata.org/" TargetMode="External"/><Relationship Id="rId47" Type="http://schemas.openxmlformats.org/officeDocument/2006/relationships/image" Target="../media/image6.png"/><Relationship Id="rId7" Type="http://schemas.openxmlformats.org/officeDocument/2006/relationships/hyperlink" Target="https://pandas.pydata.org/pandas-docs/stable/reference/api/pandas.DataFrame.describe.html?highlight=describe#pandas.DataFrame.describe" TargetMode="External"/><Relationship Id="rId12" Type="http://schemas.openxmlformats.org/officeDocument/2006/relationships/hyperlink" Target="https://pandas.pydata.org/pandas-docs/stable/reference/api/pandas.DataFrame.apply.html?highlight=apply#pandas.DataFrame.apply" TargetMode="External"/><Relationship Id="rId17" Type="http://schemas.openxmlformats.org/officeDocument/2006/relationships/hyperlink" Target="https://pandas.pydata.org/pandas-docs/stable/reference/api/pandas.DataFrame.std.html?highlight=std#pandas.DataFrame.std" TargetMode="External"/><Relationship Id="rId25" Type="http://schemas.openxmlformats.org/officeDocument/2006/relationships/hyperlink" Target="https://pandas.pydata.org/pandas-docs/stable/reference/api/pandas.Series.cumprod.html?highlight=cumprod#pandas.Series.cumprod" TargetMode="External"/><Relationship Id="rId33" Type="http://schemas.openxmlformats.org/officeDocument/2006/relationships/hyperlink" Target="https://pandas.pydata.org/pandas-docs/stable/reference/api/pandas.DataFrame.abs.html?highlight=abs" TargetMode="External"/><Relationship Id="rId38" Type="http://schemas.openxmlformats.org/officeDocument/2006/relationships/hyperlink" Target="https://pandas.pydata.org/pandas-docs/stable/reference/api/pandas.DataFrame.agg.html?highlight=agg#pandas.DataFrame.agg" TargetMode="External"/><Relationship Id="rId46" Type="http://schemas.openxmlformats.org/officeDocument/2006/relationships/hyperlink" Target="https://pandas.pydata.org/pandas-docs/stable/reference/api/pandas.DataFrame.plot.html?highlight=plot#pandas.DataFrame.plot" TargetMode="External"/><Relationship Id="rId2" Type="http://schemas.openxmlformats.org/officeDocument/2006/relationships/hyperlink" Target="https://pandas.pydata.org/pandas-docs/stable/user_guide/basics.html#descriptive-statistics" TargetMode="External"/><Relationship Id="rId16" Type="http://schemas.openxmlformats.org/officeDocument/2006/relationships/hyperlink" Target="https://pandas.pydata.org/pandas-docs/stable/reference/api/pandas.DataFrame.var.html?highlight=var#pandas.DataFrame.var" TargetMode="External"/><Relationship Id="rId20" Type="http://schemas.openxmlformats.org/officeDocument/2006/relationships/hyperlink" Target="https://pandas.pydata.org/pandas-docs/stable/reference/api/pandas.DataFrame.shift.html?highlight=shift#pandas.DataFrame.shift" TargetMode="External"/><Relationship Id="rId29" Type="http://schemas.openxmlformats.org/officeDocument/2006/relationships/hyperlink" Target="https://pandas.pydata.org/pandas-docs/stable/reference/api/pandas.DataFrame.drop.html?highlight=drop#pandas.DataFrame.drop" TargetMode="External"/><Relationship Id="rId41" Type="http://schemas.openxmlformats.org/officeDocument/2006/relationships/hyperlink" Target="https://pandas.pydata.org/pandas-docs/stable/reference/api/pandas.DataFrame.fillna.html?highlight=fillna#pandas.DataFrame.filln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andas.pydata.org/pandas-docs/stable/reference/api/pandas.DataFrame.nunique.html?highlight=nunique" TargetMode="External"/><Relationship Id="rId11" Type="http://schemas.openxmlformats.org/officeDocument/2006/relationships/hyperlink" Target="https://pandas.pydata.org/pandas-docs/stable/reference/api/pandas.DataFrame.quantile.html?highlight=quantile#pandas.DataFrame.quantile" TargetMode="External"/><Relationship Id="rId24" Type="http://schemas.openxmlformats.org/officeDocument/2006/relationships/hyperlink" Target="https://pandas.pydata.org/pandas-docs/stable/reference/api/pandas.DataFrame.cummin.html?highlight=cummin#pandas.DataFrame.cummin" TargetMode="External"/><Relationship Id="rId32" Type="http://schemas.openxmlformats.org/officeDocument/2006/relationships/hyperlink" Target="https://pandas.pydata.org/pandas-docs/stable/reference/api/pandas.DataFrame.clip.html?highlight=clip#pandas.DataFrame.clip" TargetMode="External"/><Relationship Id="rId37" Type="http://schemas.openxmlformats.org/officeDocument/2006/relationships/hyperlink" Target="https://pandas.pydata.org/pandas-docs/stable/reference/api/pandas.DataFrame.size.html?highlight=size#pandas.DataFrame.size" TargetMode="External"/><Relationship Id="rId40" Type="http://schemas.openxmlformats.org/officeDocument/2006/relationships/hyperlink" Target="https://pandas.pydata.org/pandas-docs/stable/reference/api/pandas.DataFrame.dropna.html?highlight=dropna#pandas.DataFrame.dropna" TargetMode="External"/><Relationship Id="rId45" Type="http://schemas.openxmlformats.org/officeDocument/2006/relationships/hyperlink" Target="https://pandas.pydata.org/pandas-docs/stable/user_guide/visualization.html" TargetMode="External"/><Relationship Id="rId5" Type="http://schemas.openxmlformats.org/officeDocument/2006/relationships/hyperlink" Target="https://pandas.pydata.org/pandas-docs/stable/reference/api/pandas.DataFrame.shape.html" TargetMode="External"/><Relationship Id="rId15" Type="http://schemas.openxmlformats.org/officeDocument/2006/relationships/hyperlink" Target="https://pandas.pydata.org/pandas-docs/stable/reference/api/pandas.DataFrame.mean.html?highlight=mean#pandas.DataFrame.mean" TargetMode="External"/><Relationship Id="rId23" Type="http://schemas.openxmlformats.org/officeDocument/2006/relationships/hyperlink" Target="https://pandas.pydata.org/pandas-docs/stable/reference/api/pandas.DataFrame.cummax.html?highlight=cummax#pandas.DataFrame.cummax" TargetMode="External"/><Relationship Id="rId28" Type="http://schemas.openxmlformats.org/officeDocument/2006/relationships/hyperlink" Target="https://pandas.pydata.org/pandas-docs/stable/reference/api/pandas.DataFrame.query.html?highlight=query#pandas.DataFrame.query" TargetMode="External"/><Relationship Id="rId36" Type="http://schemas.openxmlformats.org/officeDocument/2006/relationships/hyperlink" Target="https://pandas.pydata.org/pandas-docs/stable/reference/api/pandas.DataFrame.rolling.html?highlight=rolling#pandas.DataFrame.rolling" TargetMode="External"/><Relationship Id="rId10" Type="http://schemas.openxmlformats.org/officeDocument/2006/relationships/hyperlink" Target="https://pandas.pydata.org/pandas-docs/stable/reference/api/pandas.DataFrame.median.html?highlight=median#pandas.DataFrame.median" TargetMode="External"/><Relationship Id="rId19" Type="http://schemas.openxmlformats.org/officeDocument/2006/relationships/hyperlink" Target="https://pandas.pydata.org/pandas-docs/stable/reference/api/pandas.qcut.html?highlight=qcut#pandas.qcut" TargetMode="External"/><Relationship Id="rId31" Type="http://schemas.openxmlformats.org/officeDocument/2006/relationships/hyperlink" Target="https://pandas.pydata.org/pandas-docs/stable/reference/api/pandas.DataFrame.groupby.html?highlight=groupby#pandas.DataFrame.groupby" TargetMode="External"/><Relationship Id="rId44" Type="http://schemas.openxmlformats.org/officeDocument/2006/relationships/hyperlink" Target="https://www.rstudio.com/wp-content/uploads/2015/02/data-wrangling-cheatsheet.pdf" TargetMode="External"/><Relationship Id="rId4" Type="http://schemas.openxmlformats.org/officeDocument/2006/relationships/hyperlink" Target="https://pandas.pydata.org/pandas-docs/stable/reference/api/pandas.DataFrame.value_counts.html?highlight=value_counts#pandas.DataFrame.value_counts" TargetMode="External"/><Relationship Id="rId9" Type="http://schemas.openxmlformats.org/officeDocument/2006/relationships/hyperlink" Target="https://pandas.pydata.org/pandas-docs/stable/reference/api/pandas.DataFrame.count.html?highlight=count#pandas.DataFrame.count" TargetMode="External"/><Relationship Id="rId14" Type="http://schemas.openxmlformats.org/officeDocument/2006/relationships/hyperlink" Target="https://pandas.pydata.org/pandas-docs/stable/reference/api/pandas.DataFrame.max.html?highlight=max#pandas.DataFrame.max" TargetMode="External"/><Relationship Id="rId22" Type="http://schemas.openxmlformats.org/officeDocument/2006/relationships/hyperlink" Target="https://pandas.pydata.org/pandas-docs/stable/reference/api/pandas.DataFrame.cumsum.html?highlight=cumsum#pandas.DataFrame.cumsum" TargetMode="External"/><Relationship Id="rId27" Type="http://schemas.openxmlformats.org/officeDocument/2006/relationships/hyperlink" Target="https://pandas.pydata.org/pandas-docs/stable/reference/api/pandas.DataFrame.isin.html?highlight=isin#pandas.DataFrame.isin" TargetMode="External"/><Relationship Id="rId30" Type="http://schemas.openxmlformats.org/officeDocument/2006/relationships/hyperlink" Target="https://pandas.pydata.org/pandas-docs/stable/user_guide/groupby.html" TargetMode="External"/><Relationship Id="rId35" Type="http://schemas.openxmlformats.org/officeDocument/2006/relationships/hyperlink" Target="https://pandas.pydata.org/pandas-docs/stable/reference/api/pandas.DataFrame.expanding.html?highlight=expanding#pandas.DataFrame.expanding" TargetMode="External"/><Relationship Id="rId43" Type="http://schemas.openxmlformats.org/officeDocument/2006/relationships/hyperlink" Target="http://www.princetonoptimization.com/" TargetMode="External"/><Relationship Id="rId4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3855840" y="2087613"/>
            <a:ext cx="10073118" cy="3267749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sp>
        <p:nvSpPr>
          <p:cNvPr id="6" name="Rounded Rectangle 5"/>
          <p:cNvSpPr/>
          <p:nvPr/>
        </p:nvSpPr>
        <p:spPr>
          <a:xfrm>
            <a:off x="228999" y="1722426"/>
            <a:ext cx="3463425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Creating </a:t>
            </a:r>
            <a:r>
              <a:rPr lang="en-US" sz="2800" b="1" dirty="0" err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DataFrames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999" y="2151997"/>
            <a:ext cx="3463426" cy="6347955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/>
          </a:p>
        </p:txBody>
      </p:sp>
      <p:sp>
        <p:nvSpPr>
          <p:cNvPr id="34" name="Rounded Rectangle 33"/>
          <p:cNvSpPr/>
          <p:nvPr/>
        </p:nvSpPr>
        <p:spPr>
          <a:xfrm>
            <a:off x="3855841" y="1728704"/>
            <a:ext cx="10073118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Reshaping Data</a:t>
            </a:r>
            <a:r>
              <a:rPr lang="en-US" sz="2800">
                <a:solidFill>
                  <a:schemeClr val="bg1"/>
                </a:solidFill>
              </a:rPr>
              <a:t> </a:t>
            </a:r>
            <a:r>
              <a:rPr lang="en-US" sz="1800"/>
              <a:t>– Change layout, </a:t>
            </a:r>
            <a:r>
              <a:rPr lang="en-US" sz="180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sorting</a:t>
            </a:r>
            <a:r>
              <a:rPr lang="en-US" sz="1800">
                <a:solidFill>
                  <a:schemeClr val="bg1"/>
                </a:solidFill>
              </a:rPr>
              <a:t>, </a:t>
            </a:r>
            <a:r>
              <a:rPr lang="en-US" sz="180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reindexing</a:t>
            </a:r>
            <a:r>
              <a:rPr lang="en-US" sz="1800">
                <a:solidFill>
                  <a:schemeClr val="bg1"/>
                </a:solidFill>
              </a:rPr>
              <a:t>, </a:t>
            </a:r>
            <a:r>
              <a:rPr lang="en-US" sz="1800"/>
              <a:t>renaming</a:t>
            </a:r>
            <a:endParaRPr lang="en-US" sz="1800" dirty="0"/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569193"/>
              </p:ext>
            </p:extLst>
          </p:nvPr>
        </p:nvGraphicFramePr>
        <p:xfrm>
          <a:off x="4191785" y="2263106"/>
          <a:ext cx="109728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857843"/>
              </p:ext>
            </p:extLst>
          </p:nvPr>
        </p:nvGraphicFramePr>
        <p:xfrm>
          <a:off x="5907917" y="2244789"/>
          <a:ext cx="822960" cy="960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49" name="Straight Arrow Connector 48"/>
          <p:cNvCxnSpPr/>
          <p:nvPr/>
        </p:nvCxnSpPr>
        <p:spPr>
          <a:xfrm>
            <a:off x="5424488" y="2468846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092366" y="3177148"/>
            <a:ext cx="272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6"/>
              </a:rPr>
              <a:t>melt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/>
              <a:t>  Gather columns into rows.</a:t>
            </a:r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880851"/>
              </p:ext>
            </p:extLst>
          </p:nvPr>
        </p:nvGraphicFramePr>
        <p:xfrm>
          <a:off x="7018457" y="2246716"/>
          <a:ext cx="822960" cy="960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339652"/>
              </p:ext>
            </p:extLst>
          </p:nvPr>
        </p:nvGraphicFramePr>
        <p:xfrm>
          <a:off x="8463124" y="2246716"/>
          <a:ext cx="109728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53" name="Straight Arrow Connector 52"/>
          <p:cNvCxnSpPr/>
          <p:nvPr/>
        </p:nvCxnSpPr>
        <p:spPr>
          <a:xfrm>
            <a:off x="7994567" y="2452457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020088" y="3253210"/>
            <a:ext cx="3716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7"/>
              </a:rPr>
              <a:t>pivot</a:t>
            </a:r>
            <a:r>
              <a:rPr lang="en-US" sz="1200" b="1" dirty="0">
                <a:latin typeface="Consolas" panose="020B0609020204030204" pitchFamily="49" charset="0"/>
              </a:rPr>
              <a:t>(columns='</a:t>
            </a:r>
            <a:r>
              <a:rPr lang="en-US" sz="1200" b="1" dirty="0" err="1">
                <a:latin typeface="Consolas" panose="020B0609020204030204" pitchFamily="49" charset="0"/>
              </a:rPr>
              <a:t>var</a:t>
            </a:r>
            <a:r>
              <a:rPr lang="en-US" sz="1200" b="1" dirty="0">
                <a:latin typeface="Consolas" panose="020B0609020204030204" pitchFamily="49" charset="0"/>
              </a:rPr>
              <a:t>', values='</a:t>
            </a:r>
            <a:r>
              <a:rPr lang="en-US" sz="1200" b="1" dirty="0" err="1">
                <a:latin typeface="Consolas" panose="020B0609020204030204" pitchFamily="49" charset="0"/>
              </a:rPr>
              <a:t>val</a:t>
            </a:r>
            <a:r>
              <a:rPr lang="en-US" sz="1200" b="1" dirty="0">
                <a:latin typeface="Consolas" panose="020B0609020204030204" pitchFamily="49" charset="0"/>
              </a:rPr>
              <a:t>')</a:t>
            </a:r>
          </a:p>
          <a:p>
            <a:r>
              <a:rPr lang="en-US" sz="1200" dirty="0"/>
              <a:t>  Spread rows into columns.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0661"/>
              </p:ext>
            </p:extLst>
          </p:nvPr>
        </p:nvGraphicFramePr>
        <p:xfrm>
          <a:off x="4199671" y="3744793"/>
          <a:ext cx="82296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060177"/>
              </p:ext>
            </p:extLst>
          </p:nvPr>
        </p:nvGraphicFramePr>
        <p:xfrm>
          <a:off x="4199671" y="4279814"/>
          <a:ext cx="82296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ight Brace 1"/>
          <p:cNvSpPr/>
          <p:nvPr/>
        </p:nvSpPr>
        <p:spPr>
          <a:xfrm>
            <a:off x="5077525" y="3734642"/>
            <a:ext cx="241744" cy="1085740"/>
          </a:xfrm>
          <a:prstGeom prst="rightBrace">
            <a:avLst>
              <a:gd name="adj1" fmla="val 47006"/>
              <a:gd name="adj2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64" name="TextBox 63"/>
          <p:cNvSpPr txBox="1"/>
          <p:nvPr/>
        </p:nvSpPr>
        <p:spPr>
          <a:xfrm>
            <a:off x="4137609" y="4799694"/>
            <a:ext cx="272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8"/>
              </a:rPr>
              <a:t>concat</a:t>
            </a:r>
            <a:r>
              <a:rPr lang="en-US" sz="1200" b="1" dirty="0">
                <a:latin typeface="Consolas" panose="020B0609020204030204" pitchFamily="49" charset="0"/>
              </a:rPr>
              <a:t>([df1,df2])</a:t>
            </a:r>
          </a:p>
          <a:p>
            <a:r>
              <a:rPr lang="en-US" sz="1200" dirty="0"/>
              <a:t>  Append rows of </a:t>
            </a:r>
            <a:r>
              <a:rPr lang="en-US" sz="1200" dirty="0" err="1"/>
              <a:t>DataFrames</a:t>
            </a:r>
            <a:endParaRPr lang="en-US" sz="1200" dirty="0"/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922843"/>
              </p:ext>
            </p:extLst>
          </p:nvPr>
        </p:nvGraphicFramePr>
        <p:xfrm>
          <a:off x="5524096" y="3846750"/>
          <a:ext cx="822960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549105"/>
              </p:ext>
            </p:extLst>
          </p:nvPr>
        </p:nvGraphicFramePr>
        <p:xfrm>
          <a:off x="7105325" y="3739177"/>
          <a:ext cx="54864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8" name="Right Brace 67"/>
          <p:cNvSpPr/>
          <p:nvPr/>
        </p:nvSpPr>
        <p:spPr>
          <a:xfrm>
            <a:off x="7949045" y="3733791"/>
            <a:ext cx="138810" cy="930279"/>
          </a:xfrm>
          <a:prstGeom prst="rightBrace">
            <a:avLst>
              <a:gd name="adj1" fmla="val 47006"/>
              <a:gd name="adj2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747284"/>
              </p:ext>
            </p:extLst>
          </p:nvPr>
        </p:nvGraphicFramePr>
        <p:xfrm>
          <a:off x="7090668" y="4263371"/>
          <a:ext cx="82296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626207"/>
              </p:ext>
            </p:extLst>
          </p:nvPr>
        </p:nvGraphicFramePr>
        <p:xfrm>
          <a:off x="8265429" y="3993190"/>
          <a:ext cx="109728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6985846" y="4785237"/>
            <a:ext cx="3157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8"/>
              </a:rPr>
              <a:t>concat</a:t>
            </a:r>
            <a:r>
              <a:rPr lang="en-US" sz="1200" b="1" dirty="0">
                <a:latin typeface="Consolas" panose="020B0609020204030204" pitchFamily="49" charset="0"/>
              </a:rPr>
              <a:t>([df1,df2], axis=1)</a:t>
            </a:r>
          </a:p>
          <a:p>
            <a:r>
              <a:rPr lang="en-US" sz="1200" dirty="0"/>
              <a:t>  Append columns of </a:t>
            </a:r>
            <a:r>
              <a:rPr lang="en-US" sz="1200" dirty="0" err="1"/>
              <a:t>DataFrames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4110200" y="2177611"/>
            <a:ext cx="2849319" cy="1480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3" name="Rectangle 72"/>
          <p:cNvSpPr/>
          <p:nvPr/>
        </p:nvSpPr>
        <p:spPr>
          <a:xfrm>
            <a:off x="4110200" y="3662857"/>
            <a:ext cx="2855040" cy="1652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5" name="Rectangle 74"/>
          <p:cNvSpPr/>
          <p:nvPr/>
        </p:nvSpPr>
        <p:spPr>
          <a:xfrm>
            <a:off x="6959519" y="3662857"/>
            <a:ext cx="3317245" cy="1652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6" name="Rectangle 75"/>
          <p:cNvSpPr/>
          <p:nvPr/>
        </p:nvSpPr>
        <p:spPr>
          <a:xfrm>
            <a:off x="6959519" y="2177610"/>
            <a:ext cx="3317245" cy="14918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7" name="TextBox 76"/>
          <p:cNvSpPr txBox="1"/>
          <p:nvPr/>
        </p:nvSpPr>
        <p:spPr>
          <a:xfrm>
            <a:off x="10296433" y="2227341"/>
            <a:ext cx="369138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sort_values</a:t>
            </a:r>
            <a:r>
              <a:rPr lang="en-US" sz="1200" b="1" dirty="0">
                <a:latin typeface="Consolas" panose="020B0609020204030204" pitchFamily="49" charset="0"/>
              </a:rPr>
              <a:t>('mpg')</a:t>
            </a:r>
          </a:p>
          <a:p>
            <a:pPr marL="109538"/>
            <a:r>
              <a:rPr lang="en-US" sz="1200" dirty="0"/>
              <a:t>Order rows by values of a column (low to high).</a:t>
            </a:r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sort_values</a:t>
            </a:r>
            <a:r>
              <a:rPr lang="en-US" sz="1200" b="1">
                <a:latin typeface="Consolas" panose="020B0609020204030204" pitchFamily="49" charset="0"/>
              </a:rPr>
              <a:t>('mpg’, ascending</a:t>
            </a:r>
            <a:r>
              <a:rPr lang="en-US" sz="1200" b="1" dirty="0">
                <a:latin typeface="Consolas" panose="020B0609020204030204" pitchFamily="49" charset="0"/>
              </a:rPr>
              <a:t>=False)</a:t>
            </a:r>
          </a:p>
          <a:p>
            <a:pPr marL="109538"/>
            <a:r>
              <a:rPr lang="en-US" sz="1200" dirty="0"/>
              <a:t>Order rows by values of a column (high to low).</a:t>
            </a:r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rename</a:t>
            </a:r>
            <a:r>
              <a:rPr lang="en-US" sz="1200" b="1" dirty="0">
                <a:latin typeface="Consolas" panose="020B0609020204030204" pitchFamily="49" charset="0"/>
              </a:rPr>
              <a:t>(columns = {'</a:t>
            </a:r>
            <a:r>
              <a:rPr lang="en-US" sz="1200" b="1" dirty="0" err="1">
                <a:latin typeface="Consolas" panose="020B0609020204030204" pitchFamily="49" charset="0"/>
              </a:rPr>
              <a:t>y':'year</a:t>
            </a:r>
            <a:r>
              <a:rPr lang="en-US" sz="1200" b="1" dirty="0">
                <a:latin typeface="Consolas" panose="020B0609020204030204" pitchFamily="49" charset="0"/>
              </a:rPr>
              <a:t>'})</a:t>
            </a:r>
          </a:p>
          <a:p>
            <a:pPr marL="109538"/>
            <a:r>
              <a:rPr lang="en-US" sz="1200" dirty="0"/>
              <a:t>Rename the columns of a </a:t>
            </a:r>
            <a:r>
              <a:rPr lang="en-US" sz="1200" dirty="0" err="1"/>
              <a:t>DataFrame</a:t>
            </a:r>
            <a:endParaRPr lang="en-US" sz="1200" dirty="0"/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1"/>
              </a:rPr>
              <a:t>sort_index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Sort the index of a </a:t>
            </a:r>
            <a:r>
              <a:rPr lang="en-US" sz="1200" dirty="0" err="1"/>
              <a:t>DataFrame</a:t>
            </a:r>
            <a:endParaRPr lang="en-US" sz="1200" dirty="0"/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2"/>
              </a:rPr>
              <a:t>reset_index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Reset index of </a:t>
            </a:r>
            <a:r>
              <a:rPr lang="en-US" sz="1200" dirty="0" err="1"/>
              <a:t>DataFrame</a:t>
            </a:r>
            <a:r>
              <a:rPr lang="en-US" sz="1200" dirty="0"/>
              <a:t> to row numbers, moving index to columns.</a:t>
            </a:r>
          </a:p>
          <a:p>
            <a:pPr marL="109538"/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3"/>
              </a:rPr>
              <a:t>drop</a:t>
            </a:r>
            <a:r>
              <a:rPr lang="en-US" sz="1200" b="1" dirty="0">
                <a:latin typeface="Consolas" panose="020B0609020204030204" pitchFamily="49" charset="0"/>
              </a:rPr>
              <a:t>(columns</a:t>
            </a:r>
            <a:r>
              <a:rPr lang="en-US" sz="1200" b="1">
                <a:latin typeface="Consolas" panose="020B0609020204030204" pitchFamily="49" charset="0"/>
              </a:rPr>
              <a:t>=['Length’, 'Height</a:t>
            </a:r>
            <a:r>
              <a:rPr lang="en-US" sz="1200" b="1" dirty="0">
                <a:latin typeface="Consolas" panose="020B0609020204030204" pitchFamily="49" charset="0"/>
              </a:rPr>
              <a:t>'])</a:t>
            </a:r>
          </a:p>
          <a:p>
            <a:r>
              <a:rPr lang="en-US" sz="1200" dirty="0"/>
              <a:t>     Drop columns from </a:t>
            </a:r>
            <a:r>
              <a:rPr lang="en-US" sz="1200" dirty="0" err="1"/>
              <a:t>DataFrame</a:t>
            </a:r>
            <a:endParaRPr lang="en-US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375192"/>
              </p:ext>
            </p:extLst>
          </p:nvPr>
        </p:nvGraphicFramePr>
        <p:xfrm>
          <a:off x="1050435" y="2280177"/>
          <a:ext cx="1787024" cy="792480"/>
        </p:xfrm>
        <a:graphic>
          <a:graphicData uri="http://schemas.openxmlformats.org/drawingml/2006/table">
            <a:tbl>
              <a:tblPr/>
              <a:tblGrid>
                <a:gridCol w="446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6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3879">
                <a:tc>
                  <a:txBody>
                    <a:bodyPr/>
                    <a:lstStyle/>
                    <a:p>
                      <a:pPr algn="l" fontAlgn="ctr"/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c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8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8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8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3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0" name="TextBox 79"/>
          <p:cNvSpPr txBox="1"/>
          <p:nvPr/>
        </p:nvSpPr>
        <p:spPr>
          <a:xfrm>
            <a:off x="357319" y="2887409"/>
            <a:ext cx="32910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>
              <a:latin typeface="Consolas" panose="020B0609020204030204" pitchFamily="49" charset="0"/>
            </a:endParaRPr>
          </a:p>
          <a:p>
            <a:r>
              <a:rPr lang="en-US" sz="1200" b="1">
                <a:latin typeface="Consolas" panose="020B0609020204030204" pitchFamily="49" charset="0"/>
              </a:rPr>
              <a:t>df </a:t>
            </a:r>
            <a:r>
              <a:rPr lang="en-US" sz="1200" b="1" dirty="0">
                <a:latin typeface="Consolas" panose="020B0609020204030204" pitchFamily="49" charset="0"/>
              </a:rPr>
              <a:t>= 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pd.DataFrame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{"a" : </a:t>
            </a:r>
            <a:r>
              <a:rPr lang="en-US" sz="1200" b="1">
                <a:latin typeface="Consolas" panose="020B0609020204030204" pitchFamily="49" charset="0"/>
              </a:rPr>
              <a:t>[4, 5</a:t>
            </a:r>
            <a:r>
              <a:rPr lang="en-US" sz="1200" b="1" dirty="0">
                <a:latin typeface="Consolas" panose="020B0609020204030204" pitchFamily="49" charset="0"/>
              </a:rPr>
              <a:t>, 6],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"b" : [7, 8, 9],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"c" : [10, 11, 12]},   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index = [1, 2, 3])</a:t>
            </a:r>
          </a:p>
          <a:p>
            <a:r>
              <a:rPr lang="en-US" sz="1200" dirty="0"/>
              <a:t>  Specify values for each column.</a:t>
            </a:r>
          </a:p>
          <a:p>
            <a:endParaRPr lang="en-US" sz="1200" b="1">
              <a:latin typeface="Consolas" panose="020B0609020204030204" pitchFamily="49" charset="0"/>
            </a:endParaRPr>
          </a:p>
          <a:p>
            <a:r>
              <a:rPr lang="en-US" sz="1200" b="1">
                <a:latin typeface="Consolas" panose="020B0609020204030204" pitchFamily="49" charset="0"/>
              </a:rPr>
              <a:t>df </a:t>
            </a:r>
            <a:r>
              <a:rPr lang="en-US" sz="1200" b="1" dirty="0">
                <a:latin typeface="Consolas" panose="020B0609020204030204" pitchFamily="49" charset="0"/>
              </a:rPr>
              <a:t>= 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pd.DataFrame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[[4, 7, 10],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[5, 8, 11],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[6, 9, 12]],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index=[1, 2, 3],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columns=['a', 'b', 'c'])</a:t>
            </a:r>
          </a:p>
          <a:p>
            <a:r>
              <a:rPr lang="en-US" sz="1200" dirty="0"/>
              <a:t>  Specify values for each row.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502648"/>
              </p:ext>
            </p:extLst>
          </p:nvPr>
        </p:nvGraphicFramePr>
        <p:xfrm>
          <a:off x="1098327" y="5874898"/>
          <a:ext cx="1691240" cy="990600"/>
        </p:xfrm>
        <a:graphic>
          <a:graphicData uri="http://schemas.openxmlformats.org/drawingml/2006/table">
            <a:tbl>
              <a:tblPr/>
              <a:tblGrid>
                <a:gridCol w="338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1662">
                <a:tc>
                  <a:txBody>
                    <a:bodyPr/>
                    <a:lstStyle/>
                    <a:p>
                      <a:pPr algn="l" fontAlgn="ctr"/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c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N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v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6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D</a:t>
                      </a:r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e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6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9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960438" y="4665393"/>
            <a:ext cx="251120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7319" y="6909876"/>
            <a:ext cx="3442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</a:rPr>
              <a:t>df = 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pd.DataFrame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{"a" : [4 ,5, 6],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"b" : [7, 8, 9],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"c" : [10, 11, 12]},    index = </a:t>
            </a:r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15"/>
              </a:rPr>
              <a:t>MultiIndex.from_tuples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>
                <a:latin typeface="Consolas" panose="020B0609020204030204" pitchFamily="49" charset="0"/>
              </a:rPr>
              <a:t>        [('d’, 1), ('d’, 2),</a:t>
            </a:r>
            <a:br>
              <a:rPr lang="en-US" sz="1200" b="1">
                <a:latin typeface="Consolas" panose="020B0609020204030204" pitchFamily="49" charset="0"/>
              </a:rPr>
            </a:br>
            <a:r>
              <a:rPr lang="en-US" sz="1200" b="1">
                <a:latin typeface="Consolas" panose="020B0609020204030204" pitchFamily="49" charset="0"/>
              </a:rPr>
              <a:t>         ('e’, 2)], names=['n’, 'v</a:t>
            </a:r>
            <a:r>
              <a:rPr lang="en-US" sz="1200" b="1" dirty="0">
                <a:latin typeface="Consolas" panose="020B0609020204030204" pitchFamily="49" charset="0"/>
              </a:rPr>
              <a:t>']))</a:t>
            </a:r>
          </a:p>
          <a:p>
            <a:r>
              <a:rPr lang="en-US" sz="1200" dirty="0"/>
              <a:t>  Create </a:t>
            </a:r>
            <a:r>
              <a:rPr lang="en-US" sz="1200" dirty="0" err="1"/>
              <a:t>DataFrame</a:t>
            </a:r>
            <a:r>
              <a:rPr lang="en-US" sz="1200" dirty="0"/>
              <a:t> with a </a:t>
            </a:r>
            <a:r>
              <a:rPr lang="en-US" sz="1200" dirty="0" err="1"/>
              <a:t>MultiIndex</a:t>
            </a:r>
            <a:endParaRPr lang="en-US" sz="1200" dirty="0"/>
          </a:p>
        </p:txBody>
      </p:sp>
      <p:sp>
        <p:nvSpPr>
          <p:cNvPr id="63" name="Rounded Rectangle 62"/>
          <p:cNvSpPr/>
          <p:nvPr/>
        </p:nvSpPr>
        <p:spPr>
          <a:xfrm>
            <a:off x="228999" y="8600067"/>
            <a:ext cx="3463425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Method Chaining</a:t>
            </a:r>
            <a:endParaRPr lang="en-US" sz="1800" dirty="0"/>
          </a:p>
        </p:txBody>
      </p:sp>
      <p:sp>
        <p:nvSpPr>
          <p:cNvPr id="67" name="Rounded Rectangle 66"/>
          <p:cNvSpPr/>
          <p:nvPr/>
        </p:nvSpPr>
        <p:spPr>
          <a:xfrm>
            <a:off x="228999" y="9023359"/>
            <a:ext cx="3463426" cy="1746787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/>
          </a:p>
        </p:txBody>
      </p:sp>
      <p:sp>
        <p:nvSpPr>
          <p:cNvPr id="69" name="TextBox 68"/>
          <p:cNvSpPr txBox="1"/>
          <p:nvPr/>
        </p:nvSpPr>
        <p:spPr>
          <a:xfrm>
            <a:off x="281972" y="9015820"/>
            <a:ext cx="345461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Most pandas methods return a </a:t>
            </a:r>
            <a:r>
              <a:rPr lang="en-US" sz="1200" dirty="0" err="1"/>
              <a:t>DataFrame</a:t>
            </a:r>
            <a:r>
              <a:rPr lang="en-US" sz="1200" dirty="0"/>
              <a:t> so that another pandas method can be applied to the </a:t>
            </a:r>
            <a:r>
              <a:rPr lang="en-US" sz="1200"/>
              <a:t>result.</a:t>
            </a:r>
            <a:br>
              <a:rPr lang="en-US" sz="1200"/>
            </a:br>
            <a:r>
              <a:rPr lang="en-US" sz="1200"/>
              <a:t>This improves readability of code.</a:t>
            </a:r>
            <a:endParaRPr lang="en-US" sz="1200" b="1">
              <a:latin typeface="Consolas" panose="020B0609020204030204" pitchFamily="49" charset="0"/>
            </a:endParaRPr>
          </a:p>
          <a:p>
            <a:r>
              <a:rPr lang="en-US" sz="1200"/>
              <a:t> </a:t>
            </a:r>
            <a:r>
              <a:rPr lang="en-US" sz="1200" b="1">
                <a:latin typeface="Consolas" panose="020B0609020204030204" pitchFamily="49" charset="0"/>
              </a:rPr>
              <a:t>df = (pd.</a:t>
            </a:r>
            <a:r>
              <a:rPr lang="en-US" sz="1200" b="1">
                <a:latin typeface="Consolas" panose="020B0609020204030204" pitchFamily="49" charset="0"/>
                <a:hlinkClick r:id="rId6"/>
              </a:rPr>
              <a:t>melt</a:t>
            </a:r>
            <a:r>
              <a:rPr lang="en-US" sz="1200" b="1">
                <a:latin typeface="Consolas" panose="020B0609020204030204" pitchFamily="49" charset="0"/>
              </a:rPr>
              <a:t>(df)</a:t>
            </a:r>
          </a:p>
          <a:p>
            <a:r>
              <a:rPr lang="en-US" sz="1200" b="1">
                <a:latin typeface="Consolas" panose="020B0609020204030204" pitchFamily="49" charset="0"/>
              </a:rPr>
              <a:t>      </a:t>
            </a:r>
            <a:r>
              <a:rPr lang="en-US" sz="1400" b="1">
                <a:latin typeface="Consolas" panose="020B0609020204030204" pitchFamily="49" charset="0"/>
              </a:rPr>
              <a:t> </a:t>
            </a:r>
            <a:r>
              <a:rPr lang="en-US" sz="1200" b="1">
                <a:latin typeface="Consolas" panose="020B0609020204030204" pitchFamily="49" charset="0"/>
              </a:rPr>
              <a:t> </a:t>
            </a:r>
            <a:r>
              <a:rPr lang="en-US" sz="1200" b="1" dirty="0">
                <a:latin typeface="Consolas" panose="020B0609020204030204" pitchFamily="49" charset="0"/>
              </a:rPr>
              <a:t>.</a:t>
            </a:r>
            <a:r>
              <a:rPr lang="en-US" sz="1200" b="1" dirty="0">
                <a:latin typeface="Consolas" panose="020B0609020204030204" pitchFamily="49" charset="0"/>
                <a:hlinkClick r:id="rId10"/>
              </a:rPr>
              <a:t>rename</a:t>
            </a:r>
            <a:r>
              <a:rPr lang="en-US" sz="1200" b="1" dirty="0">
                <a:latin typeface="Consolas" panose="020B0609020204030204" pitchFamily="49" charset="0"/>
              </a:rPr>
              <a:t>(columns={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     </a:t>
            </a:r>
            <a:r>
              <a:rPr lang="en-US" sz="1200" b="1">
                <a:latin typeface="Consolas" panose="020B0609020204030204" pitchFamily="49" charset="0"/>
              </a:rPr>
              <a:t>'variable':'var</a:t>
            </a:r>
            <a:r>
              <a:rPr lang="en-US" sz="1200" b="1" dirty="0">
                <a:latin typeface="Consolas" panose="020B0609020204030204" pitchFamily="49" charset="0"/>
              </a:rPr>
              <a:t>', 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     </a:t>
            </a:r>
            <a:r>
              <a:rPr lang="en-US" sz="1200" b="1">
                <a:latin typeface="Consolas" panose="020B0609020204030204" pitchFamily="49" charset="0"/>
              </a:rPr>
              <a:t>'value':'val</a:t>
            </a:r>
            <a:r>
              <a:rPr lang="en-US" sz="1200" b="1" dirty="0">
                <a:latin typeface="Consolas" panose="020B0609020204030204" pitchFamily="49" charset="0"/>
              </a:rPr>
              <a:t>'})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.</a:t>
            </a:r>
            <a:r>
              <a:rPr lang="en-US" sz="1200" b="1" dirty="0">
                <a:latin typeface="Consolas" panose="020B0609020204030204" pitchFamily="49" charset="0"/>
                <a:hlinkClick r:id="rId16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</a:t>
            </a:r>
            <a:r>
              <a:rPr lang="en-US" sz="1200" b="1" dirty="0" err="1">
                <a:latin typeface="Consolas" panose="020B0609020204030204" pitchFamily="49" charset="0"/>
              </a:rPr>
              <a:t>val</a:t>
            </a:r>
            <a:r>
              <a:rPr lang="en-US" sz="1200" b="1" dirty="0">
                <a:latin typeface="Consolas" panose="020B0609020204030204" pitchFamily="49" charset="0"/>
              </a:rPr>
              <a:t> &gt;= 200')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108215"/>
              </p:ext>
            </p:extLst>
          </p:nvPr>
        </p:nvGraphicFramePr>
        <p:xfrm>
          <a:off x="3940252" y="9271723"/>
          <a:ext cx="4814590" cy="1374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7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90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Logic in Python (and pandas)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&lt;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Less than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!=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Not equal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&gt;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Greater than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df.column.isin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900" b="1" i="1" dirty="0">
                          <a:latin typeface="Consolas" panose="020B0609020204030204" pitchFamily="49" charset="0"/>
                        </a:rPr>
                        <a:t>values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Group membership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==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Equals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pd.isnull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900" b="1" i="1" dirty="0" err="1">
                          <a:latin typeface="Consolas" panose="020B0609020204030204" pitchFamily="49" charset="0"/>
                        </a:rPr>
                        <a:t>obj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Is </a:t>
                      </a:r>
                      <a:r>
                        <a:rPr lang="en-US" sz="900" dirty="0" err="1"/>
                        <a:t>NaN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&lt;=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Less than or equals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>
                          <a:latin typeface="Consolas" panose="020B0609020204030204" pitchFamily="49" charset="0"/>
                        </a:rPr>
                        <a:t>pd.notnull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900" b="1" i="1" dirty="0" err="1">
                          <a:latin typeface="Consolas" panose="020B0609020204030204" pitchFamily="49" charset="0"/>
                        </a:rPr>
                        <a:t>obj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Is not </a:t>
                      </a:r>
                      <a:r>
                        <a:rPr lang="en-US" sz="900" dirty="0" err="1"/>
                        <a:t>NaN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&gt;=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Greater than or equals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&amp;,|,~,^,</a:t>
                      </a:r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df.any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(),</a:t>
                      </a:r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df.all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Logical</a:t>
                      </a:r>
                      <a:r>
                        <a:rPr lang="en-US" sz="900" baseline="0" dirty="0"/>
                        <a:t> and, or, not, </a:t>
                      </a:r>
                      <a:r>
                        <a:rPr lang="en-US" sz="900" baseline="0" dirty="0" err="1"/>
                        <a:t>xor</a:t>
                      </a:r>
                      <a:r>
                        <a:rPr lang="en-US" sz="900" baseline="0" dirty="0"/>
                        <a:t>, any, all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855944"/>
              </p:ext>
            </p:extLst>
          </p:nvPr>
        </p:nvGraphicFramePr>
        <p:xfrm>
          <a:off x="8958512" y="9271723"/>
          <a:ext cx="4939837" cy="1374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8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9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regex (Regular Expressions) Examples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'\.'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containing</a:t>
                      </a:r>
                      <a:r>
                        <a:rPr lang="en-US" sz="900" baseline="0" dirty="0"/>
                        <a:t> a period '.'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'Length$'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ending with word 'Length'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'^Sepal'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beginning with the word 'Sepal'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'^x[1-5]$'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beginning with 'x' and ending with 1,2,3,4,5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>
                          <a:latin typeface="Consolas" panose="020B0609020204030204" pitchFamily="49" charset="0"/>
                        </a:rPr>
                        <a:t>'^(?!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Species$).*'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except</a:t>
                      </a:r>
                      <a:r>
                        <a:rPr lang="en-US" sz="900" baseline="0" dirty="0"/>
                        <a:t> the string 'Species'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5" name="TextBox 82">
            <a:extLst>
              <a:ext uri="{FF2B5EF4-FFF2-40B4-BE49-F238E27FC236}">
                <a16:creationId xmlns:a16="http://schemas.microsoft.com/office/drawing/2014/main" id="{2A432411-87C0-4B2C-BA6E-984FD94A586A}"/>
              </a:ext>
            </a:extLst>
          </p:cNvPr>
          <p:cNvSpPr txBox="1"/>
          <p:nvPr/>
        </p:nvSpPr>
        <p:spPr>
          <a:xfrm>
            <a:off x="374273" y="1264252"/>
            <a:ext cx="3881324" cy="536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de-DE" sz="1400">
                <a:solidFill>
                  <a:schemeClr val="accent1"/>
                </a:solidFill>
              </a:rPr>
              <a:t>Pandas</a:t>
            </a:r>
            <a:r>
              <a:rPr lang="de-DE" sz="1400" b="1"/>
              <a:t> </a:t>
            </a:r>
            <a:r>
              <a:rPr lang="de-DE" sz="1400">
                <a:hlinkClick r:id="rId17"/>
              </a:rPr>
              <a:t>API Reference</a:t>
            </a:r>
            <a:r>
              <a:rPr lang="de-DE" sz="1400"/>
              <a:t>    </a:t>
            </a:r>
            <a:r>
              <a:rPr lang="de-DE" sz="1400">
                <a:solidFill>
                  <a:schemeClr val="accent1"/>
                </a:solidFill>
              </a:rPr>
              <a:t>Pandas</a:t>
            </a:r>
            <a:r>
              <a:rPr lang="de-DE" sz="1400"/>
              <a:t> </a:t>
            </a:r>
            <a:r>
              <a:rPr lang="de-DE" sz="1400">
                <a:hlinkClick r:id="rId18"/>
              </a:rPr>
              <a:t>User Guide</a:t>
            </a:r>
            <a:endParaRPr lang="en-US" sz="1400"/>
          </a:p>
          <a:p>
            <a:pPr>
              <a:lnSpc>
                <a:spcPts val="1800"/>
              </a:lnSpc>
            </a:pPr>
            <a:r>
              <a:rPr lang="de-DE" sz="1200" b="1"/>
              <a:t>	</a:t>
            </a:r>
          </a:p>
        </p:txBody>
      </p:sp>
      <p:sp>
        <p:nvSpPr>
          <p:cNvPr id="56" name="TextBox 4">
            <a:extLst>
              <a:ext uri="{FF2B5EF4-FFF2-40B4-BE49-F238E27FC236}">
                <a16:creationId xmlns:a16="http://schemas.microsoft.com/office/drawing/2014/main" id="{C6E984DE-8FE5-401A-9718-5CCF4DDC41E2}"/>
              </a:ext>
            </a:extLst>
          </p:cNvPr>
          <p:cNvSpPr txBox="1"/>
          <p:nvPr/>
        </p:nvSpPr>
        <p:spPr>
          <a:xfrm>
            <a:off x="250415" y="146553"/>
            <a:ext cx="34413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>
                <a:solidFill>
                  <a:schemeClr val="accent1"/>
                </a:solidFill>
              </a:rPr>
              <a:t>Data Wrangling</a:t>
            </a:r>
            <a:br>
              <a:rPr lang="en-US" sz="2800" b="1">
                <a:solidFill>
                  <a:schemeClr val="accent1"/>
                </a:solidFill>
              </a:rPr>
            </a:br>
            <a:r>
              <a:rPr lang="en-US" sz="2000">
                <a:solidFill>
                  <a:schemeClr val="accent1"/>
                </a:solidFill>
              </a:rPr>
              <a:t>with pandas Cheat </a:t>
            </a:r>
            <a:r>
              <a:rPr lang="en-US" sz="2000" dirty="0">
                <a:solidFill>
                  <a:schemeClr val="accent1"/>
                </a:solidFill>
              </a:rPr>
              <a:t>Sheet</a:t>
            </a:r>
          </a:p>
          <a:p>
            <a:pPr algn="ctr"/>
            <a:r>
              <a:rPr lang="en-US" sz="2000" dirty="0">
                <a:solidFill>
                  <a:schemeClr val="accent1"/>
                </a:solidFill>
              </a:rPr>
              <a:t>http://pandas.pydata.org</a:t>
            </a:r>
          </a:p>
        </p:txBody>
      </p:sp>
      <p:pic>
        <p:nvPicPr>
          <p:cNvPr id="57" name="table">
            <a:extLst>
              <a:ext uri="{FF2B5EF4-FFF2-40B4-BE49-F238E27FC236}">
                <a16:creationId xmlns:a16="http://schemas.microsoft.com/office/drawing/2014/main" id="{2FFDE093-60D5-4296-824D-A3190548058D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b="22071"/>
          <a:stretch/>
        </p:blipFill>
        <p:spPr>
          <a:xfrm>
            <a:off x="6844323" y="484481"/>
            <a:ext cx="1148259" cy="674326"/>
          </a:xfrm>
          <a:prstGeom prst="rect">
            <a:avLst/>
          </a:prstGeom>
        </p:spPr>
      </p:pic>
      <p:sp>
        <p:nvSpPr>
          <p:cNvPr id="58" name="Rounded Rectangle 10">
            <a:extLst>
              <a:ext uri="{FF2B5EF4-FFF2-40B4-BE49-F238E27FC236}">
                <a16:creationId xmlns:a16="http://schemas.microsoft.com/office/drawing/2014/main" id="{6338FD18-8C00-42AE-A896-EC1E416EFFBE}"/>
              </a:ext>
            </a:extLst>
          </p:cNvPr>
          <p:cNvSpPr/>
          <p:nvPr/>
        </p:nvSpPr>
        <p:spPr>
          <a:xfrm>
            <a:off x="3855840" y="29657"/>
            <a:ext cx="10073118" cy="396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83" b="1" dirty="0"/>
              <a:t>Tidy Data </a:t>
            </a:r>
            <a:r>
              <a:rPr lang="en-US" sz="1604" dirty="0"/>
              <a:t>– A foundation for wrangling in pandas</a:t>
            </a:r>
            <a:endParaRPr lang="en-US" sz="2683" dirty="0"/>
          </a:p>
        </p:txBody>
      </p:sp>
      <p:sp>
        <p:nvSpPr>
          <p:cNvPr id="59" name="TextBox 11">
            <a:extLst>
              <a:ext uri="{FF2B5EF4-FFF2-40B4-BE49-F238E27FC236}">
                <a16:creationId xmlns:a16="http://schemas.microsoft.com/office/drawing/2014/main" id="{2801909A-49F9-45E7-828A-058885C297E8}"/>
              </a:ext>
            </a:extLst>
          </p:cNvPr>
          <p:cNvSpPr txBox="1"/>
          <p:nvPr/>
        </p:nvSpPr>
        <p:spPr>
          <a:xfrm>
            <a:off x="3886450" y="773912"/>
            <a:ext cx="840733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In a tidy data set:</a:t>
            </a:r>
          </a:p>
        </p:txBody>
      </p:sp>
      <p:pic>
        <p:nvPicPr>
          <p:cNvPr id="74" name="table">
            <a:extLst>
              <a:ext uri="{FF2B5EF4-FFF2-40B4-BE49-F238E27FC236}">
                <a16:creationId xmlns:a16="http://schemas.microsoft.com/office/drawing/2014/main" id="{F485DA01-1938-4AEC-AB7A-EC9B85BBFE00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b="13151"/>
          <a:stretch/>
        </p:blipFill>
        <p:spPr>
          <a:xfrm>
            <a:off x="4765252" y="484481"/>
            <a:ext cx="1148259" cy="701320"/>
          </a:xfrm>
          <a:prstGeom prst="rect">
            <a:avLst/>
          </a:prstGeom>
        </p:spPr>
      </p:pic>
      <p:sp>
        <p:nvSpPr>
          <p:cNvPr id="84" name="TextBox 17">
            <a:extLst>
              <a:ext uri="{FF2B5EF4-FFF2-40B4-BE49-F238E27FC236}">
                <a16:creationId xmlns:a16="http://schemas.microsoft.com/office/drawing/2014/main" id="{2F4B72A4-C5FB-4F8F-8285-912570E874F7}"/>
              </a:ext>
            </a:extLst>
          </p:cNvPr>
          <p:cNvSpPr txBox="1"/>
          <p:nvPr/>
        </p:nvSpPr>
        <p:spPr>
          <a:xfrm>
            <a:off x="4459798" y="1252301"/>
            <a:ext cx="1879664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Each </a:t>
            </a:r>
            <a:r>
              <a:rPr lang="en-US" sz="1375" b="1" dirty="0"/>
              <a:t>variable</a:t>
            </a:r>
            <a:r>
              <a:rPr lang="en-US" sz="1375" dirty="0"/>
              <a:t> is saved in its own </a:t>
            </a:r>
            <a:r>
              <a:rPr lang="en-US" sz="1375" b="1" dirty="0"/>
              <a:t>column</a:t>
            </a:r>
          </a:p>
        </p:txBody>
      </p:sp>
      <p:sp>
        <p:nvSpPr>
          <p:cNvPr id="86" name="TextBox 18">
            <a:extLst>
              <a:ext uri="{FF2B5EF4-FFF2-40B4-BE49-F238E27FC236}">
                <a16:creationId xmlns:a16="http://schemas.microsoft.com/office/drawing/2014/main" id="{4EC77FE3-9EE6-4E55-880B-52204EDDDAC6}"/>
              </a:ext>
            </a:extLst>
          </p:cNvPr>
          <p:cNvSpPr txBox="1"/>
          <p:nvPr/>
        </p:nvSpPr>
        <p:spPr>
          <a:xfrm>
            <a:off x="5965146" y="246661"/>
            <a:ext cx="846707" cy="12563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564" dirty="0">
                <a:solidFill>
                  <a:schemeClr val="bg2">
                    <a:lumMod val="90000"/>
                  </a:schemeClr>
                </a:solidFill>
              </a:rPr>
              <a:t>&amp;</a:t>
            </a:r>
          </a:p>
        </p:txBody>
      </p:sp>
      <p:cxnSp>
        <p:nvCxnSpPr>
          <p:cNvPr id="87" name="Straight Arrow Connector 20">
            <a:extLst>
              <a:ext uri="{FF2B5EF4-FFF2-40B4-BE49-F238E27FC236}">
                <a16:creationId xmlns:a16="http://schemas.microsoft.com/office/drawing/2014/main" id="{EE3CD839-3EB2-4535-AD4D-A5FE8D13254D}"/>
              </a:ext>
            </a:extLst>
          </p:cNvPr>
          <p:cNvCxnSpPr/>
          <p:nvPr/>
        </p:nvCxnSpPr>
        <p:spPr>
          <a:xfrm>
            <a:off x="6844322" y="876310"/>
            <a:ext cx="1148259" cy="0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25">
            <a:extLst>
              <a:ext uri="{FF2B5EF4-FFF2-40B4-BE49-F238E27FC236}">
                <a16:creationId xmlns:a16="http://schemas.microsoft.com/office/drawing/2014/main" id="{0F96C20E-8EF5-47C9-B252-761DF43F8FCA}"/>
              </a:ext>
            </a:extLst>
          </p:cNvPr>
          <p:cNvCxnSpPr/>
          <p:nvPr/>
        </p:nvCxnSpPr>
        <p:spPr>
          <a:xfrm>
            <a:off x="6844321" y="1086515"/>
            <a:ext cx="1148259" cy="0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27">
            <a:extLst>
              <a:ext uri="{FF2B5EF4-FFF2-40B4-BE49-F238E27FC236}">
                <a16:creationId xmlns:a16="http://schemas.microsoft.com/office/drawing/2014/main" id="{BC291212-2F15-41C3-A1F2-5051663011EE}"/>
              </a:ext>
            </a:extLst>
          </p:cNvPr>
          <p:cNvSpPr txBox="1"/>
          <p:nvPr/>
        </p:nvSpPr>
        <p:spPr>
          <a:xfrm>
            <a:off x="6730877" y="1256929"/>
            <a:ext cx="1879664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Each </a:t>
            </a:r>
            <a:r>
              <a:rPr lang="en-US" sz="1375" b="1" dirty="0"/>
              <a:t>observation </a:t>
            </a:r>
            <a:r>
              <a:rPr lang="en-US" sz="1375" dirty="0"/>
              <a:t>is saved in its own </a:t>
            </a:r>
            <a:r>
              <a:rPr lang="en-US" sz="1375" b="1" dirty="0"/>
              <a:t>row</a:t>
            </a:r>
          </a:p>
        </p:txBody>
      </p:sp>
      <p:sp>
        <p:nvSpPr>
          <p:cNvPr id="96" name="TextBox 28">
            <a:extLst>
              <a:ext uri="{FF2B5EF4-FFF2-40B4-BE49-F238E27FC236}">
                <a16:creationId xmlns:a16="http://schemas.microsoft.com/office/drawing/2014/main" id="{9B4CBDE3-0BA4-4A55-997F-975F1CF87B4C}"/>
              </a:ext>
            </a:extLst>
          </p:cNvPr>
          <p:cNvSpPr txBox="1"/>
          <p:nvPr/>
        </p:nvSpPr>
        <p:spPr>
          <a:xfrm>
            <a:off x="8204806" y="490471"/>
            <a:ext cx="355294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Tidy data complements </a:t>
            </a:r>
            <a:r>
              <a:rPr lang="en-US" sz="1375" dirty="0" err="1"/>
              <a:t>pandas’s</a:t>
            </a:r>
            <a:r>
              <a:rPr lang="en-US" sz="1375" dirty="0"/>
              <a:t> </a:t>
            </a:r>
            <a:r>
              <a:rPr lang="en-US" sz="1375" b="1" dirty="0" err="1">
                <a:solidFill>
                  <a:schemeClr val="accent6"/>
                </a:solidFill>
              </a:rPr>
              <a:t>vectorized</a:t>
            </a:r>
            <a:r>
              <a:rPr lang="en-US" sz="1375" b="1" dirty="0">
                <a:solidFill>
                  <a:schemeClr val="accent6"/>
                </a:solidFill>
              </a:rPr>
              <a:t> operations</a:t>
            </a:r>
            <a:r>
              <a:rPr lang="en-US" sz="1375" dirty="0"/>
              <a:t>. pandas will automatically preserve observations as you manipulate variables. No other format works as intuitively with pandas.</a:t>
            </a:r>
            <a:endParaRPr lang="en-US" sz="1375" b="1" dirty="0"/>
          </a:p>
        </p:txBody>
      </p:sp>
      <p:pic>
        <p:nvPicPr>
          <p:cNvPr id="97" name="table">
            <a:extLst>
              <a:ext uri="{FF2B5EF4-FFF2-40B4-BE49-F238E27FC236}">
                <a16:creationId xmlns:a16="http://schemas.microsoft.com/office/drawing/2014/main" id="{9FCD29B4-96C5-479D-915A-1EEF43C7BF3A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r="16528" b="23857"/>
          <a:stretch/>
        </p:blipFill>
        <p:spPr>
          <a:xfrm>
            <a:off x="11635204" y="490306"/>
            <a:ext cx="319491" cy="658869"/>
          </a:xfrm>
          <a:prstGeom prst="rect">
            <a:avLst/>
          </a:prstGeom>
        </p:spPr>
      </p:pic>
      <p:pic>
        <p:nvPicPr>
          <p:cNvPr id="98" name="table">
            <a:extLst>
              <a:ext uri="{FF2B5EF4-FFF2-40B4-BE49-F238E27FC236}">
                <a16:creationId xmlns:a16="http://schemas.microsoft.com/office/drawing/2014/main" id="{631BE208-9EE6-4994-A43B-B7EA757852EC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r="1077" b="19625"/>
          <a:stretch/>
        </p:blipFill>
        <p:spPr>
          <a:xfrm>
            <a:off x="12395021" y="490306"/>
            <a:ext cx="378630" cy="695495"/>
          </a:xfrm>
          <a:prstGeom prst="rect">
            <a:avLst/>
          </a:prstGeom>
        </p:spPr>
      </p:pic>
      <p:pic>
        <p:nvPicPr>
          <p:cNvPr id="102" name="table">
            <a:extLst>
              <a:ext uri="{FF2B5EF4-FFF2-40B4-BE49-F238E27FC236}">
                <a16:creationId xmlns:a16="http://schemas.microsoft.com/office/drawing/2014/main" id="{7F515550-67BA-487A-A48E-A7E045544390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r="6010" b="19625"/>
          <a:stretch/>
        </p:blipFill>
        <p:spPr>
          <a:xfrm>
            <a:off x="13374290" y="490306"/>
            <a:ext cx="359751" cy="695495"/>
          </a:xfrm>
          <a:prstGeom prst="rect">
            <a:avLst/>
          </a:prstGeom>
        </p:spPr>
      </p:pic>
      <p:sp>
        <p:nvSpPr>
          <p:cNvPr id="105" name="TextBox 37">
            <a:extLst>
              <a:ext uri="{FF2B5EF4-FFF2-40B4-BE49-F238E27FC236}">
                <a16:creationId xmlns:a16="http://schemas.microsoft.com/office/drawing/2014/main" id="{C52FF875-7ABA-492E-8D2C-A845ED250980}"/>
              </a:ext>
            </a:extLst>
          </p:cNvPr>
          <p:cNvSpPr txBox="1"/>
          <p:nvPr/>
        </p:nvSpPr>
        <p:spPr>
          <a:xfrm>
            <a:off x="11954697" y="413256"/>
            <a:ext cx="474810" cy="727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126" dirty="0">
                <a:latin typeface="Consolas" panose="020B0609020204030204" pitchFamily="49" charset="0"/>
              </a:rPr>
              <a:t>*</a:t>
            </a:r>
          </a:p>
        </p:txBody>
      </p:sp>
      <p:sp>
        <p:nvSpPr>
          <p:cNvPr id="106" name="TextBox 38">
            <a:extLst>
              <a:ext uri="{FF2B5EF4-FFF2-40B4-BE49-F238E27FC236}">
                <a16:creationId xmlns:a16="http://schemas.microsoft.com/office/drawing/2014/main" id="{27BD835B-65A8-4518-8E01-D366EB5D2CB5}"/>
              </a:ext>
            </a:extLst>
          </p:cNvPr>
          <p:cNvSpPr txBox="1"/>
          <p:nvPr/>
        </p:nvSpPr>
        <p:spPr>
          <a:xfrm>
            <a:off x="11607988" y="1116254"/>
            <a:ext cx="378630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50" dirty="0">
                <a:latin typeface="Consolas" panose="020B0609020204030204" pitchFamily="49" charset="0"/>
              </a:rPr>
              <a:t>M</a:t>
            </a:r>
          </a:p>
        </p:txBody>
      </p:sp>
      <p:sp>
        <p:nvSpPr>
          <p:cNvPr id="108" name="TextBox 39">
            <a:extLst>
              <a:ext uri="{FF2B5EF4-FFF2-40B4-BE49-F238E27FC236}">
                <a16:creationId xmlns:a16="http://schemas.microsoft.com/office/drawing/2014/main" id="{A9A05720-1D26-413E-8C2C-DCB459207B32}"/>
              </a:ext>
            </a:extLst>
          </p:cNvPr>
          <p:cNvSpPr txBox="1"/>
          <p:nvPr/>
        </p:nvSpPr>
        <p:spPr>
          <a:xfrm>
            <a:off x="12395021" y="1116253"/>
            <a:ext cx="378630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5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109" name="TextBox 40">
            <a:extLst>
              <a:ext uri="{FF2B5EF4-FFF2-40B4-BE49-F238E27FC236}">
                <a16:creationId xmlns:a16="http://schemas.microsoft.com/office/drawing/2014/main" id="{38104EBC-72CF-44A4-AC4A-7F0816C9E653}"/>
              </a:ext>
            </a:extLst>
          </p:cNvPr>
          <p:cNvSpPr txBox="1"/>
          <p:nvPr/>
        </p:nvSpPr>
        <p:spPr>
          <a:xfrm>
            <a:off x="11946286" y="1154148"/>
            <a:ext cx="474810" cy="727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126" dirty="0">
                <a:latin typeface="Consolas" panose="020B0609020204030204" pitchFamily="49" charset="0"/>
              </a:rPr>
              <a:t>*</a:t>
            </a:r>
          </a:p>
        </p:txBody>
      </p:sp>
      <p:sp>
        <p:nvSpPr>
          <p:cNvPr id="110" name="Right Arrow 41">
            <a:extLst>
              <a:ext uri="{FF2B5EF4-FFF2-40B4-BE49-F238E27FC236}">
                <a16:creationId xmlns:a16="http://schemas.microsoft.com/office/drawing/2014/main" id="{C5D3C75D-3D78-418B-9286-A7F507E2B540}"/>
              </a:ext>
            </a:extLst>
          </p:cNvPr>
          <p:cNvSpPr/>
          <p:nvPr/>
        </p:nvSpPr>
        <p:spPr>
          <a:xfrm>
            <a:off x="11642742" y="812105"/>
            <a:ext cx="1739086" cy="123283"/>
          </a:xfrm>
          <a:prstGeom prst="rightArrow">
            <a:avLst>
              <a:gd name="adj1" fmla="val 50000"/>
              <a:gd name="adj2" fmla="val 130855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95575">
                <a:schemeClr val="accent6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683"/>
          </a:p>
        </p:txBody>
      </p:sp>
      <p:sp>
        <p:nvSpPr>
          <p:cNvPr id="111" name="Right Arrow 42">
            <a:extLst>
              <a:ext uri="{FF2B5EF4-FFF2-40B4-BE49-F238E27FC236}">
                <a16:creationId xmlns:a16="http://schemas.microsoft.com/office/drawing/2014/main" id="{54F61B69-D58B-40D7-B5C7-BB5F0868570B}"/>
              </a:ext>
            </a:extLst>
          </p:cNvPr>
          <p:cNvSpPr/>
          <p:nvPr/>
        </p:nvSpPr>
        <p:spPr>
          <a:xfrm>
            <a:off x="11647265" y="994797"/>
            <a:ext cx="1739086" cy="123283"/>
          </a:xfrm>
          <a:prstGeom prst="rightArrow">
            <a:avLst>
              <a:gd name="adj1" fmla="val 50000"/>
              <a:gd name="adj2" fmla="val 130855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95575">
                <a:schemeClr val="accent6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683"/>
          </a:p>
        </p:txBody>
      </p:sp>
      <p:graphicFrame>
        <p:nvGraphicFramePr>
          <p:cNvPr id="117" name="Table 9">
            <a:extLst>
              <a:ext uri="{FF2B5EF4-FFF2-40B4-BE49-F238E27FC236}">
                <a16:creationId xmlns:a16="http://schemas.microsoft.com/office/drawing/2014/main" id="{8A534406-3FD5-4481-9397-8C09FC628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178907"/>
              </p:ext>
            </p:extLst>
          </p:nvPr>
        </p:nvGraphicFramePr>
        <p:xfrm>
          <a:off x="4341328" y="5854567"/>
          <a:ext cx="1105356" cy="53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140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40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40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64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140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8" name="Straight Arrow Connector 80">
            <a:extLst>
              <a:ext uri="{FF2B5EF4-FFF2-40B4-BE49-F238E27FC236}">
                <a16:creationId xmlns:a16="http://schemas.microsoft.com/office/drawing/2014/main" id="{6AA84B3D-0D35-4520-9521-5CF01138AF9D}"/>
              </a:ext>
            </a:extLst>
          </p:cNvPr>
          <p:cNvCxnSpPr/>
          <p:nvPr/>
        </p:nvCxnSpPr>
        <p:spPr>
          <a:xfrm>
            <a:off x="5544765" y="6112247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Table 81">
            <a:extLst>
              <a:ext uri="{FF2B5EF4-FFF2-40B4-BE49-F238E27FC236}">
                <a16:creationId xmlns:a16="http://schemas.microsoft.com/office/drawing/2014/main" id="{11AC775A-A000-4BBD-B8B2-00BE4107F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399646"/>
              </p:ext>
            </p:extLst>
          </p:nvPr>
        </p:nvGraphicFramePr>
        <p:xfrm>
          <a:off x="5978974" y="5952227"/>
          <a:ext cx="1105356" cy="32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0" name="Table 83">
            <a:extLst>
              <a:ext uri="{FF2B5EF4-FFF2-40B4-BE49-F238E27FC236}">
                <a16:creationId xmlns:a16="http://schemas.microsoft.com/office/drawing/2014/main" id="{D3782782-2AC5-4DF0-8F9C-3CB009AB5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275269"/>
              </p:ext>
            </p:extLst>
          </p:nvPr>
        </p:nvGraphicFramePr>
        <p:xfrm>
          <a:off x="7504846" y="5868509"/>
          <a:ext cx="1381698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1" name="Table 85">
            <a:extLst>
              <a:ext uri="{FF2B5EF4-FFF2-40B4-BE49-F238E27FC236}">
                <a16:creationId xmlns:a16="http://schemas.microsoft.com/office/drawing/2014/main" id="{CB88323D-8BC7-42F3-B94A-46B419A97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657757"/>
              </p:ext>
            </p:extLst>
          </p:nvPr>
        </p:nvGraphicFramePr>
        <p:xfrm>
          <a:off x="9446232" y="5889272"/>
          <a:ext cx="921132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22" name="Straight Arrow Connector 86">
            <a:extLst>
              <a:ext uri="{FF2B5EF4-FFF2-40B4-BE49-F238E27FC236}">
                <a16:creationId xmlns:a16="http://schemas.microsoft.com/office/drawing/2014/main" id="{0099EB90-2D6F-44A6-BA7C-03926702CC22}"/>
              </a:ext>
            </a:extLst>
          </p:cNvPr>
          <p:cNvCxnSpPr/>
          <p:nvPr/>
        </p:nvCxnSpPr>
        <p:spPr>
          <a:xfrm>
            <a:off x="8969339" y="6141999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82">
            <a:extLst>
              <a:ext uri="{FF2B5EF4-FFF2-40B4-BE49-F238E27FC236}">
                <a16:creationId xmlns:a16="http://schemas.microsoft.com/office/drawing/2014/main" id="{5F26F2B3-AA85-4CA6-BCBA-69240C2363F8}"/>
              </a:ext>
            </a:extLst>
          </p:cNvPr>
          <p:cNvSpPr txBox="1"/>
          <p:nvPr/>
        </p:nvSpPr>
        <p:spPr>
          <a:xfrm>
            <a:off x="3903507" y="6345819"/>
            <a:ext cx="36543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</a:t>
            </a:r>
            <a:r>
              <a:rPr lang="en-US" sz="1200" b="1" dirty="0" err="1">
                <a:latin typeface="Consolas" panose="020B0609020204030204" pitchFamily="49" charset="0"/>
              </a:rPr>
              <a:t>df.Length</a:t>
            </a:r>
            <a:r>
              <a:rPr lang="en-US" sz="1200" b="1" dirty="0">
                <a:latin typeface="Consolas" panose="020B0609020204030204" pitchFamily="49" charset="0"/>
              </a:rPr>
              <a:t> &gt; 7]</a:t>
            </a:r>
          </a:p>
          <a:p>
            <a:pPr marL="174625"/>
            <a:r>
              <a:rPr lang="en-US" sz="1200" dirty="0"/>
              <a:t>Extract rows that meet logical criteria.</a:t>
            </a:r>
          </a:p>
          <a:p>
            <a:r>
              <a:rPr lang="en-US" sz="1200" b="1">
                <a:latin typeface="Consolas" panose="020B0609020204030204" pitchFamily="49" charset="0"/>
              </a:rPr>
              <a:t>df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24"/>
              </a:rPr>
              <a:t>drop_duplicates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74625"/>
            <a:r>
              <a:rPr lang="en-US" sz="1200" dirty="0"/>
              <a:t>Remove duplicate rows (only considers columns).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25"/>
              </a:rPr>
              <a:t>sample</a:t>
            </a:r>
            <a:r>
              <a:rPr lang="en-US" sz="1200" b="1">
                <a:latin typeface="Consolas" panose="020B0609020204030204" pitchFamily="49" charset="0"/>
              </a:rPr>
              <a:t>(frac=0.5)</a:t>
            </a:r>
          </a:p>
          <a:p>
            <a:pPr marL="174625"/>
            <a:r>
              <a:rPr lang="en-US" sz="1200"/>
              <a:t>Randomly select fraction of rows. 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25"/>
              </a:rPr>
              <a:t>sample</a:t>
            </a:r>
            <a:r>
              <a:rPr lang="en-US" sz="1200" b="1">
                <a:latin typeface="Consolas" panose="020B0609020204030204" pitchFamily="49" charset="0"/>
              </a:rPr>
              <a:t>(n=10) </a:t>
            </a:r>
            <a:r>
              <a:rPr lang="en-US" sz="1200"/>
              <a:t>Randomly select n rows.</a:t>
            </a:r>
          </a:p>
          <a:p>
            <a:pPr marL="185738" indent="-185738"/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26"/>
              </a:rPr>
              <a:t>nlargest</a:t>
            </a:r>
            <a:r>
              <a:rPr lang="en-US" sz="1200" b="1">
                <a:latin typeface="Consolas" panose="020B0609020204030204" pitchFamily="49" charset="0"/>
              </a:rPr>
              <a:t>(n, 'value’)</a:t>
            </a:r>
            <a:br>
              <a:rPr lang="en-US" sz="1200" b="1">
                <a:latin typeface="Consolas" panose="020B0609020204030204" pitchFamily="49" charset="0"/>
              </a:rPr>
            </a:br>
            <a:r>
              <a:rPr lang="en-US" sz="1200"/>
              <a:t>Select and order top n entries.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27"/>
              </a:rPr>
              <a:t>nsmallest</a:t>
            </a:r>
            <a:r>
              <a:rPr lang="en-US" sz="1200" b="1">
                <a:latin typeface="Consolas" panose="020B0609020204030204" pitchFamily="49" charset="0"/>
              </a:rPr>
              <a:t>(n, 'value')</a:t>
            </a:r>
          </a:p>
          <a:p>
            <a:pPr marL="174625"/>
            <a:r>
              <a:rPr lang="en-US" sz="1200"/>
              <a:t>Select and order bottom n entries.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28"/>
              </a:rPr>
              <a:t>head</a:t>
            </a:r>
            <a:r>
              <a:rPr lang="en-US" sz="1200" b="1">
                <a:latin typeface="Consolas" panose="020B0609020204030204" pitchFamily="49" charset="0"/>
              </a:rPr>
              <a:t>(n)</a:t>
            </a:r>
          </a:p>
          <a:p>
            <a:pPr marL="92075"/>
            <a:r>
              <a:rPr lang="en-US" sz="1200"/>
              <a:t>Select first n rows.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29"/>
              </a:rPr>
              <a:t>tail</a:t>
            </a:r>
            <a:r>
              <a:rPr lang="en-US" sz="1200" b="1">
                <a:latin typeface="Consolas" panose="020B0609020204030204" pitchFamily="49" charset="0"/>
              </a:rPr>
              <a:t>(n)</a:t>
            </a:r>
          </a:p>
          <a:p>
            <a:pPr marL="92075"/>
            <a:r>
              <a:rPr lang="en-US" sz="1200"/>
              <a:t>Select last n rows.</a:t>
            </a:r>
            <a:endParaRPr lang="en-US" sz="1200" dirty="0"/>
          </a:p>
        </p:txBody>
      </p:sp>
      <p:cxnSp>
        <p:nvCxnSpPr>
          <p:cNvPr id="128" name="Straight Arrow Connector 15">
            <a:extLst>
              <a:ext uri="{FF2B5EF4-FFF2-40B4-BE49-F238E27FC236}">
                <a16:creationId xmlns:a16="http://schemas.microsoft.com/office/drawing/2014/main" id="{1B179FD3-D87C-43C6-9671-6D677EB05CB2}"/>
              </a:ext>
            </a:extLst>
          </p:cNvPr>
          <p:cNvCxnSpPr>
            <a:cxnSpLocks/>
          </p:cNvCxnSpPr>
          <p:nvPr/>
        </p:nvCxnSpPr>
        <p:spPr>
          <a:xfrm>
            <a:off x="4968728" y="773912"/>
            <a:ext cx="0" cy="486122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87">
            <a:extLst>
              <a:ext uri="{FF2B5EF4-FFF2-40B4-BE49-F238E27FC236}">
                <a16:creationId xmlns:a16="http://schemas.microsoft.com/office/drawing/2014/main" id="{F5F40992-12E7-4888-9066-0239D8E68617}"/>
              </a:ext>
            </a:extLst>
          </p:cNvPr>
          <p:cNvSpPr txBox="1"/>
          <p:nvPr/>
        </p:nvSpPr>
        <p:spPr>
          <a:xfrm>
            <a:off x="7210127" y="6352804"/>
            <a:ext cx="31572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>
                <a:latin typeface="Consolas" panose="020B0609020204030204" pitchFamily="49" charset="0"/>
              </a:rPr>
              <a:t>[['width’, 'length’, 'species</a:t>
            </a:r>
            <a:r>
              <a:rPr lang="en-US" sz="1200" b="1" dirty="0">
                <a:latin typeface="Consolas" panose="020B0609020204030204" pitchFamily="49" charset="0"/>
              </a:rPr>
              <a:t>']]</a:t>
            </a:r>
          </a:p>
          <a:p>
            <a:pPr marL="180975" indent="-180975"/>
            <a:r>
              <a:rPr lang="en-US" sz="1200" dirty="0"/>
              <a:t>     Select multiple columns </a:t>
            </a:r>
            <a:r>
              <a:rPr lang="en-US" sz="1200"/>
              <a:t>with specific names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['width']  </a:t>
            </a:r>
            <a:r>
              <a:rPr lang="en-US" sz="1200" i="1" dirty="0"/>
              <a:t>or</a:t>
            </a:r>
            <a:r>
              <a:rPr lang="en-US" sz="1200" b="1" dirty="0">
                <a:latin typeface="Consolas" panose="020B0609020204030204" pitchFamily="49" charset="0"/>
              </a:rPr>
              <a:t>  </a:t>
            </a:r>
            <a:r>
              <a:rPr lang="en-US" sz="1200" b="1" dirty="0" err="1">
                <a:latin typeface="Consolas" panose="020B0609020204030204" pitchFamily="49" charset="0"/>
              </a:rPr>
              <a:t>df.width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dirty="0"/>
              <a:t>     Select single column with specific name.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0"/>
              </a:rPr>
              <a:t>filter</a:t>
            </a:r>
            <a:r>
              <a:rPr lang="en-US" sz="1200" b="1" dirty="0">
                <a:latin typeface="Consolas" panose="020B0609020204030204" pitchFamily="49" charset="0"/>
              </a:rPr>
              <a:t>(regex='</a:t>
            </a:r>
            <a:r>
              <a:rPr lang="en-US" sz="1200" b="1" i="1" dirty="0">
                <a:latin typeface="Consolas" panose="020B0609020204030204" pitchFamily="49" charset="0"/>
              </a:rPr>
              <a:t>regex</a:t>
            </a:r>
            <a:r>
              <a:rPr lang="en-US" sz="1200" b="1" dirty="0">
                <a:latin typeface="Consolas" panose="020B0609020204030204" pitchFamily="49" charset="0"/>
              </a:rPr>
              <a:t>')</a:t>
            </a:r>
          </a:p>
          <a:p>
            <a:r>
              <a:rPr lang="en-US" sz="1200" dirty="0"/>
              <a:t>     Select columns whose name </a:t>
            </a:r>
            <a:r>
              <a:rPr lang="en-US" sz="1200"/>
              <a:t>matches </a:t>
            </a:r>
            <a:br>
              <a:rPr lang="en-US" sz="1200"/>
            </a:br>
            <a:r>
              <a:rPr lang="en-US" sz="1200"/>
              <a:t>     regular </a:t>
            </a:r>
            <a:r>
              <a:rPr lang="en-US" sz="1200" dirty="0"/>
              <a:t>expression </a:t>
            </a:r>
            <a:r>
              <a:rPr lang="en-US" sz="1200" i="1" dirty="0"/>
              <a:t>regex</a:t>
            </a:r>
            <a:r>
              <a:rPr lang="en-US" sz="1200" dirty="0"/>
              <a:t>.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132" name="TextBox 88">
            <a:extLst>
              <a:ext uri="{FF2B5EF4-FFF2-40B4-BE49-F238E27FC236}">
                <a16:creationId xmlns:a16="http://schemas.microsoft.com/office/drawing/2014/main" id="{A522A266-2B4A-44FB-A568-84B63A784BD5}"/>
              </a:ext>
            </a:extLst>
          </p:cNvPr>
          <p:cNvSpPr txBox="1"/>
          <p:nvPr/>
        </p:nvSpPr>
        <p:spPr>
          <a:xfrm>
            <a:off x="10586567" y="6813411"/>
            <a:ext cx="34601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latin typeface="Consolas" panose="020B0609020204030204" pitchFamily="49" charset="0"/>
              </a:rPr>
              <a:t>df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31"/>
              </a:rPr>
              <a:t>iloc</a:t>
            </a:r>
            <a:r>
              <a:rPr lang="en-US" sz="1200" b="1" dirty="0">
                <a:latin typeface="Consolas" panose="020B0609020204030204" pitchFamily="49" charset="0"/>
              </a:rPr>
              <a:t>[</a:t>
            </a:r>
            <a:r>
              <a:rPr lang="en-US" sz="1200" b="1">
                <a:latin typeface="Consolas" panose="020B0609020204030204" pitchFamily="49" charset="0"/>
              </a:rPr>
              <a:t>10:20]</a:t>
            </a:r>
          </a:p>
          <a:p>
            <a:pPr marL="185738"/>
            <a:r>
              <a:rPr lang="en-US" sz="1200"/>
              <a:t>Select rows 10-20.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1"/>
              </a:rPr>
              <a:t>iloc</a:t>
            </a:r>
            <a:r>
              <a:rPr lang="en-US" sz="1200" b="1">
                <a:latin typeface="Consolas" panose="020B0609020204030204" pitchFamily="49" charset="0"/>
              </a:rPr>
              <a:t>[:, [1, 2, 5]]</a:t>
            </a:r>
          </a:p>
          <a:p>
            <a:pPr marL="180975" indent="-180975"/>
            <a:r>
              <a:rPr lang="en-US" sz="1200"/>
              <a:t>     Select columns in positions 1, 2 and 5 (first column is 0).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2"/>
              </a:rPr>
              <a:t>loc</a:t>
            </a:r>
            <a:r>
              <a:rPr lang="en-US" sz="1200" b="1">
                <a:latin typeface="Consolas" panose="020B0609020204030204" pitchFamily="49" charset="0"/>
              </a:rPr>
              <a:t>[:, 'x2':'x4']</a:t>
            </a:r>
          </a:p>
          <a:p>
            <a:pPr marL="180975" indent="-180975"/>
            <a:r>
              <a:rPr lang="en-US" sz="1200"/>
              <a:t>     Select all columns between x2 and x4 (inclusive).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2"/>
              </a:rPr>
              <a:t>loc</a:t>
            </a:r>
            <a:r>
              <a:rPr lang="en-US" sz="1200" b="1">
                <a:latin typeface="Consolas" panose="020B0609020204030204" pitchFamily="49" charset="0"/>
              </a:rPr>
              <a:t>[df['a'] &gt; 10, ['a’, 'c']]</a:t>
            </a:r>
          </a:p>
          <a:p>
            <a:pPr marL="180975" indent="-180975"/>
            <a:r>
              <a:rPr lang="en-US" sz="1200"/>
              <a:t>     Select rows meeting logical condition, and only the specific columns .</a:t>
            </a:r>
          </a:p>
          <a:p>
            <a:pPr marL="180975" indent="-180975"/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3"/>
              </a:rPr>
              <a:t>iat</a:t>
            </a:r>
            <a:r>
              <a:rPr lang="en-US" sz="1200" b="1">
                <a:latin typeface="Consolas" panose="020B0609020204030204" pitchFamily="49" charset="0"/>
              </a:rPr>
              <a:t>[1, 2] </a:t>
            </a:r>
            <a:r>
              <a:rPr lang="en-US" sz="1200"/>
              <a:t>Access single value by index</a:t>
            </a:r>
          </a:p>
          <a:p>
            <a:pPr marL="180975" indent="-180975"/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4"/>
              </a:rPr>
              <a:t>at</a:t>
            </a:r>
            <a:r>
              <a:rPr lang="en-US" sz="1200" b="1">
                <a:latin typeface="Consolas" panose="020B0609020204030204" pitchFamily="49" charset="0"/>
              </a:rPr>
              <a:t>[4, 'A'] </a:t>
            </a:r>
            <a:r>
              <a:rPr lang="en-US" sz="1200"/>
              <a:t>Access single value by label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133" name="Rounded Rectangle 77">
            <a:extLst>
              <a:ext uri="{FF2B5EF4-FFF2-40B4-BE49-F238E27FC236}">
                <a16:creationId xmlns:a16="http://schemas.microsoft.com/office/drawing/2014/main" id="{0097C3B6-F146-4569-9341-299B9B462387}"/>
              </a:ext>
            </a:extLst>
          </p:cNvPr>
          <p:cNvSpPr/>
          <p:nvPr/>
        </p:nvSpPr>
        <p:spPr>
          <a:xfrm>
            <a:off x="3850499" y="5399460"/>
            <a:ext cx="3254826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Subset Observations</a:t>
            </a:r>
            <a:r>
              <a:rPr lang="en-US" sz="2000" b="1">
                <a:solidFill>
                  <a:schemeClr val="bg1"/>
                </a:solidFill>
              </a:rPr>
              <a:t> - rows</a:t>
            </a:r>
            <a:endParaRPr lang="en-US" sz="2000" dirty="0"/>
          </a:p>
        </p:txBody>
      </p:sp>
      <p:sp>
        <p:nvSpPr>
          <p:cNvPr id="134" name="Rounded Rectangle 77">
            <a:extLst>
              <a:ext uri="{FF2B5EF4-FFF2-40B4-BE49-F238E27FC236}">
                <a16:creationId xmlns:a16="http://schemas.microsoft.com/office/drawing/2014/main" id="{9D99A3F5-C570-48DC-ABD3-8B37570D4155}"/>
              </a:ext>
            </a:extLst>
          </p:cNvPr>
          <p:cNvSpPr/>
          <p:nvPr/>
        </p:nvSpPr>
        <p:spPr>
          <a:xfrm>
            <a:off x="7181809" y="5399460"/>
            <a:ext cx="3369452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Subset Variables</a:t>
            </a:r>
            <a:r>
              <a:rPr lang="en-US" sz="2000" b="1">
                <a:solidFill>
                  <a:schemeClr val="bg1"/>
                </a:solidFill>
              </a:rPr>
              <a:t> - columns</a:t>
            </a:r>
            <a:endParaRPr lang="en-US" sz="2000" dirty="0"/>
          </a:p>
        </p:txBody>
      </p:sp>
      <p:sp>
        <p:nvSpPr>
          <p:cNvPr id="135" name="Rounded Rectangle 77">
            <a:extLst>
              <a:ext uri="{FF2B5EF4-FFF2-40B4-BE49-F238E27FC236}">
                <a16:creationId xmlns:a16="http://schemas.microsoft.com/office/drawing/2014/main" id="{7DEE9750-25FE-4E54-B704-E0848A55B30A}"/>
              </a:ext>
            </a:extLst>
          </p:cNvPr>
          <p:cNvSpPr/>
          <p:nvPr/>
        </p:nvSpPr>
        <p:spPr>
          <a:xfrm>
            <a:off x="10631717" y="5399459"/>
            <a:ext cx="3297241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Subsets</a:t>
            </a:r>
            <a:r>
              <a:rPr lang="en-US" sz="2000" b="1">
                <a:solidFill>
                  <a:schemeClr val="bg1"/>
                </a:solidFill>
              </a:rPr>
              <a:t> - rows and columns</a:t>
            </a:r>
            <a:endParaRPr lang="en-US" sz="2000" dirty="0"/>
          </a:p>
        </p:txBody>
      </p:sp>
      <p:sp>
        <p:nvSpPr>
          <p:cNvPr id="136" name="TextBox 88">
            <a:extLst>
              <a:ext uri="{FF2B5EF4-FFF2-40B4-BE49-F238E27FC236}">
                <a16:creationId xmlns:a16="http://schemas.microsoft.com/office/drawing/2014/main" id="{3A13955A-3755-41F3-BC06-155E2C841128}"/>
              </a:ext>
            </a:extLst>
          </p:cNvPr>
          <p:cNvSpPr txBox="1"/>
          <p:nvPr/>
        </p:nvSpPr>
        <p:spPr>
          <a:xfrm>
            <a:off x="10593385" y="5823912"/>
            <a:ext cx="3420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Use </a:t>
            </a:r>
            <a:r>
              <a:rPr lang="en-US" sz="1200" b="1">
                <a:latin typeface="Consolas" panose="020B0609020204030204" pitchFamily="49" charset="0"/>
              </a:rPr>
              <a:t>df.loc[]</a:t>
            </a:r>
            <a:r>
              <a:rPr lang="en-US" sz="1200">
                <a:latin typeface="Consolas" panose="020B0609020204030204" pitchFamily="49" charset="0"/>
              </a:rPr>
              <a:t> </a:t>
            </a:r>
            <a:r>
              <a:rPr lang="en-US" sz="1200"/>
              <a:t>and </a:t>
            </a:r>
            <a:r>
              <a:rPr lang="en-US" sz="1200" b="1">
                <a:latin typeface="Consolas" panose="020B0609020204030204" pitchFamily="49" charset="0"/>
              </a:rPr>
              <a:t>df.iloc[]</a:t>
            </a:r>
            <a:r>
              <a:rPr lang="en-US" sz="1200">
                <a:latin typeface="Consolas" panose="020B0609020204030204" pitchFamily="49" charset="0"/>
              </a:rPr>
              <a:t> </a:t>
            </a:r>
            <a:r>
              <a:rPr lang="en-US" sz="1200"/>
              <a:t>to select only rows, only columns or both.</a:t>
            </a:r>
            <a:br>
              <a:rPr lang="en-US" sz="1200"/>
            </a:br>
            <a:r>
              <a:rPr lang="en-US" sz="1200"/>
              <a:t>Use </a:t>
            </a:r>
            <a:r>
              <a:rPr lang="en-US" sz="1200" b="1">
                <a:latin typeface="Consolas" panose="020B0609020204030204" pitchFamily="49" charset="0"/>
              </a:rPr>
              <a:t>df.at[] </a:t>
            </a:r>
            <a:r>
              <a:rPr lang="en-US" sz="1200"/>
              <a:t>and </a:t>
            </a:r>
            <a:r>
              <a:rPr lang="en-US" sz="1200" b="1">
                <a:latin typeface="Consolas" panose="020B0609020204030204" pitchFamily="49" charset="0"/>
              </a:rPr>
              <a:t>df.iat[] </a:t>
            </a:r>
            <a:r>
              <a:rPr lang="en-US" sz="1200"/>
              <a:t>to access a single value by row and column.</a:t>
            </a:r>
          </a:p>
          <a:p>
            <a:r>
              <a:rPr lang="en-US" sz="1200"/>
              <a:t>First index selects rows, second index columns.</a:t>
            </a:r>
            <a:endParaRPr lang="en-US" sz="1200" dirty="0"/>
          </a:p>
        </p:txBody>
      </p:sp>
      <p:sp>
        <p:nvSpPr>
          <p:cNvPr id="138" name="TextBox 19">
            <a:extLst>
              <a:ext uri="{FF2B5EF4-FFF2-40B4-BE49-F238E27FC236}">
                <a16:creationId xmlns:a16="http://schemas.microsoft.com/office/drawing/2014/main" id="{FCA29DAE-0ACA-47D4-ADA7-E2C56E817316}"/>
              </a:ext>
            </a:extLst>
          </p:cNvPr>
          <p:cNvSpPr txBox="1"/>
          <p:nvPr/>
        </p:nvSpPr>
        <p:spPr>
          <a:xfrm>
            <a:off x="7539038" y="10618708"/>
            <a:ext cx="6710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Cheatsheet for pandas (</a:t>
            </a:r>
            <a:r>
              <a:rPr lang="en-US" sz="800">
                <a:hlinkClick r:id="rId35"/>
              </a:rPr>
              <a:t>http</a:t>
            </a:r>
            <a:r>
              <a:rPr lang="en-US" sz="800" dirty="0">
                <a:hlinkClick r:id="rId35"/>
              </a:rPr>
              <a:t>://pandas.pydata.</a:t>
            </a:r>
            <a:r>
              <a:rPr lang="en-US" sz="800">
                <a:hlinkClick r:id="rId35"/>
              </a:rPr>
              <a:t>org/</a:t>
            </a:r>
            <a:r>
              <a:rPr lang="en-US" sz="800"/>
              <a:t> originally written by Irv Lustig, </a:t>
            </a:r>
            <a:r>
              <a:rPr lang="en-US" sz="800">
                <a:hlinkClick r:id="rId36"/>
              </a:rPr>
              <a:t>Princeton Consultants</a:t>
            </a:r>
            <a:r>
              <a:rPr lang="en-US" sz="800"/>
              <a:t>,  inspired </a:t>
            </a:r>
            <a:r>
              <a:rPr lang="en-US" sz="800" dirty="0"/>
              <a:t>by </a:t>
            </a:r>
            <a:r>
              <a:rPr lang="en-US" sz="800" dirty="0" err="1">
                <a:hlinkClick r:id="rId37"/>
              </a:rPr>
              <a:t>Rstudio</a:t>
            </a:r>
            <a:r>
              <a:rPr lang="en-US" sz="800" dirty="0">
                <a:hlinkClick r:id="rId37"/>
              </a:rPr>
              <a:t> Data </a:t>
            </a:r>
            <a:r>
              <a:rPr lang="en-US" sz="800">
                <a:hlinkClick r:id="rId37"/>
              </a:rPr>
              <a:t>Wrangling Cheatsheet</a:t>
            </a:r>
            <a:endParaRPr lang="en-US" sz="800" dirty="0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9752F39A-617F-4D8B-BC67-9FBAD6B2EC71}"/>
              </a:ext>
            </a:extLst>
          </p:cNvPr>
          <p:cNvSpPr/>
          <p:nvPr/>
        </p:nvSpPr>
        <p:spPr>
          <a:xfrm>
            <a:off x="7181809" y="7729466"/>
            <a:ext cx="3369452" cy="381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Using </a:t>
            </a:r>
            <a:r>
              <a:rPr lang="en-US" sz="2000" b="1">
                <a:solidFill>
                  <a:schemeClr val="bg1"/>
                </a:solidFill>
                <a:hlinkClick r:id="rId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query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9" name="TextBox 87">
            <a:extLst>
              <a:ext uri="{FF2B5EF4-FFF2-40B4-BE49-F238E27FC236}">
                <a16:creationId xmlns:a16="http://schemas.microsoft.com/office/drawing/2014/main" id="{8D6A83F3-5571-452B-808F-1C8D1DD8F525}"/>
              </a:ext>
            </a:extLst>
          </p:cNvPr>
          <p:cNvSpPr txBox="1"/>
          <p:nvPr/>
        </p:nvSpPr>
        <p:spPr>
          <a:xfrm>
            <a:off x="7210127" y="8100605"/>
            <a:ext cx="3454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query() allows Boolean expressions for filtering rows.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8"/>
              </a:rPr>
              <a:t>query</a:t>
            </a:r>
            <a:r>
              <a:rPr lang="en-US" sz="1200" b="1">
                <a:latin typeface="Consolas" panose="020B0609020204030204" pitchFamily="49" charset="0"/>
              </a:rPr>
              <a:t>('Length &gt; 7')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8"/>
              </a:rPr>
              <a:t>query</a:t>
            </a:r>
            <a:r>
              <a:rPr lang="en-US" sz="1200" b="1">
                <a:latin typeface="Consolas" panose="020B0609020204030204" pitchFamily="49" charset="0"/>
              </a:rPr>
              <a:t>('Length &gt; 7 and Width &lt; 8')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38"/>
              </a:rPr>
              <a:t>query</a:t>
            </a:r>
            <a:r>
              <a:rPr lang="en-US" sz="1200" b="1">
                <a:latin typeface="Consolas" panose="020B0609020204030204" pitchFamily="49" charset="0"/>
              </a:rPr>
              <a:t>('Name.str.startswith("abc")', </a:t>
            </a:r>
            <a:br>
              <a:rPr lang="en-US" sz="1200" b="1">
                <a:latin typeface="Consolas" panose="020B0609020204030204" pitchFamily="49" charset="0"/>
              </a:rPr>
            </a:br>
            <a:r>
              <a:rPr lang="en-US" sz="1200" b="1">
                <a:latin typeface="Consolas" panose="020B0609020204030204" pitchFamily="49" charset="0"/>
              </a:rPr>
              <a:t>        </a:t>
            </a:r>
            <a:r>
              <a:rPr lang="en-US" sz="1000" b="1">
                <a:latin typeface="Consolas" panose="020B0609020204030204" pitchFamily="49" charset="0"/>
              </a:rPr>
              <a:t> </a:t>
            </a:r>
            <a:r>
              <a:rPr lang="en-US" sz="1200" b="1">
                <a:latin typeface="Consolas" panose="020B0609020204030204" pitchFamily="49" charset="0"/>
              </a:rPr>
              <a:t> engine="python")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cxnSp>
        <p:nvCxnSpPr>
          <p:cNvPr id="88" name="Straight Arrow Connector 15">
            <a:extLst>
              <a:ext uri="{FF2B5EF4-FFF2-40B4-BE49-F238E27FC236}">
                <a16:creationId xmlns:a16="http://schemas.microsoft.com/office/drawing/2014/main" id="{9DF27FDD-73CB-4A3D-8ADC-A697E02DF2A8}"/>
              </a:ext>
            </a:extLst>
          </p:cNvPr>
          <p:cNvCxnSpPr>
            <a:cxnSpLocks/>
          </p:cNvCxnSpPr>
          <p:nvPr/>
        </p:nvCxnSpPr>
        <p:spPr>
          <a:xfrm>
            <a:off x="5334610" y="763560"/>
            <a:ext cx="0" cy="486122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15">
            <a:extLst>
              <a:ext uri="{FF2B5EF4-FFF2-40B4-BE49-F238E27FC236}">
                <a16:creationId xmlns:a16="http://schemas.microsoft.com/office/drawing/2014/main" id="{4BF514E7-D5D9-4A81-BE49-1C7355CD28AB}"/>
              </a:ext>
            </a:extLst>
          </p:cNvPr>
          <p:cNvCxnSpPr>
            <a:cxnSpLocks/>
          </p:cNvCxnSpPr>
          <p:nvPr/>
        </p:nvCxnSpPr>
        <p:spPr>
          <a:xfrm>
            <a:off x="5694876" y="763560"/>
            <a:ext cx="0" cy="486122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36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ounded Rectangle 71"/>
          <p:cNvSpPr/>
          <p:nvPr/>
        </p:nvSpPr>
        <p:spPr>
          <a:xfrm>
            <a:off x="145643" y="6535971"/>
            <a:ext cx="8958782" cy="2557781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sp>
        <p:nvSpPr>
          <p:cNvPr id="33" name="Rounded Rectangle 32"/>
          <p:cNvSpPr/>
          <p:nvPr/>
        </p:nvSpPr>
        <p:spPr>
          <a:xfrm>
            <a:off x="9313831" y="625670"/>
            <a:ext cx="4375963" cy="6169702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sp>
        <p:nvSpPr>
          <p:cNvPr id="2" name="Rounded Rectangle 1"/>
          <p:cNvSpPr/>
          <p:nvPr/>
        </p:nvSpPr>
        <p:spPr>
          <a:xfrm>
            <a:off x="134509" y="224145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Summarize Data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703100" y="1532184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Make New Columns</a:t>
            </a:r>
            <a:endParaRPr lang="en-US" sz="2683" dirty="0"/>
          </a:p>
        </p:txBody>
      </p:sp>
      <p:sp>
        <p:nvSpPr>
          <p:cNvPr id="4" name="Rounded Rectangle 3"/>
          <p:cNvSpPr/>
          <p:nvPr/>
        </p:nvSpPr>
        <p:spPr>
          <a:xfrm>
            <a:off x="9300675" y="224143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Combine Data Sets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643" y="653638"/>
            <a:ext cx="43779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['w'].</a:t>
            </a:r>
            <a:r>
              <a:rPr lang="en-US" sz="1200" b="1" dirty="0" err="1">
                <a:latin typeface="Consolas" panose="020B0609020204030204" pitchFamily="49" charset="0"/>
                <a:hlinkClick r:id="rId4"/>
              </a:rPr>
              <a:t>value_counts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2075"/>
            <a:r>
              <a:rPr lang="en-US" sz="1200"/>
              <a:t> Count </a:t>
            </a:r>
            <a:r>
              <a:rPr lang="en-US" sz="1200" dirty="0"/>
              <a:t>number of rows with each unique value of variable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len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09538"/>
            <a:r>
              <a:rPr lang="en-US" sz="1200" dirty="0"/>
              <a:t># of rows in </a:t>
            </a:r>
            <a:r>
              <a:rPr lang="en-US" sz="1200" err="1"/>
              <a:t>DataFrame</a:t>
            </a:r>
            <a:r>
              <a:rPr lang="en-US" sz="1200"/>
              <a:t>.</a:t>
            </a:r>
          </a:p>
          <a:p>
            <a:r>
              <a:rPr lang="en-US" sz="1200" b="1">
                <a:latin typeface="Consolas" panose="020B0609020204030204" pitchFamily="49" charset="0"/>
              </a:rPr>
              <a:t>df.</a:t>
            </a:r>
            <a:r>
              <a:rPr lang="en-US" sz="1200" b="1">
                <a:latin typeface="Consolas" panose="020B0609020204030204" pitchFamily="49" charset="0"/>
                <a:hlinkClick r:id="rId5"/>
              </a:rPr>
              <a:t>shape</a:t>
            </a:r>
            <a:endParaRPr lang="en-US" sz="1200" b="1">
              <a:latin typeface="Consolas" panose="020B0609020204030204" pitchFamily="49" charset="0"/>
            </a:endParaRPr>
          </a:p>
          <a:p>
            <a:pPr marL="92075"/>
            <a:r>
              <a:rPr lang="en-US" sz="1200"/>
              <a:t> Tuple of # of rows, # of columns in DataFrame.</a:t>
            </a:r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['w'].</a:t>
            </a:r>
            <a:r>
              <a:rPr lang="en-US" sz="1200" b="1" dirty="0" err="1">
                <a:latin typeface="Consolas" panose="020B0609020204030204" pitchFamily="49" charset="0"/>
                <a:hlinkClick r:id="rId6"/>
              </a:rPr>
              <a:t>nunique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# of distinct values in a column.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err="1">
                <a:latin typeface="Consolas" panose="020B0609020204030204" pitchFamily="49" charset="0"/>
                <a:hlinkClick r:id="rId7"/>
              </a:rPr>
              <a:t>describe</a:t>
            </a:r>
            <a:r>
              <a:rPr lang="en-US" sz="1200" b="1">
                <a:latin typeface="Consolas" panose="020B0609020204030204" pitchFamily="49" charset="0"/>
              </a:rPr>
              <a:t>()</a:t>
            </a:r>
          </a:p>
          <a:p>
            <a:pPr marL="92075"/>
            <a:r>
              <a:rPr lang="en-US" sz="1200"/>
              <a:t>Basic descriptive and statistics for each column (or GroupBy).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652582"/>
              </p:ext>
            </p:extLst>
          </p:nvPr>
        </p:nvGraphicFramePr>
        <p:xfrm>
          <a:off x="838910" y="2568009"/>
          <a:ext cx="109728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678884"/>
              </p:ext>
            </p:extLst>
          </p:nvPr>
        </p:nvGraphicFramePr>
        <p:xfrm>
          <a:off x="2616518" y="2547946"/>
          <a:ext cx="54864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094814" y="2826293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1415" y="3097027"/>
            <a:ext cx="43779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pandas provides a large set of </a:t>
            </a:r>
            <a:r>
              <a:rPr lang="en-US" sz="1200" b="1" dirty="0">
                <a:hlinkClick r:id="rId2"/>
              </a:rPr>
              <a:t>summary functions</a:t>
            </a:r>
            <a:r>
              <a:rPr lang="en-US" sz="1200" dirty="0"/>
              <a:t> that operate on different kinds of pandas objects (</a:t>
            </a:r>
            <a:r>
              <a:rPr lang="en-US" sz="1200" dirty="0" err="1"/>
              <a:t>DataFrame</a:t>
            </a:r>
            <a:r>
              <a:rPr lang="en-US" sz="1200" dirty="0"/>
              <a:t> columns, Series, </a:t>
            </a:r>
            <a:r>
              <a:rPr lang="en-US" sz="1200" dirty="0" err="1"/>
              <a:t>GroupBy</a:t>
            </a:r>
            <a:r>
              <a:rPr lang="en-US" sz="1200" dirty="0"/>
              <a:t>, Expanding and Rolling (see below)) and produce single values for each of the groups</a:t>
            </a:r>
            <a:r>
              <a:rPr lang="en-US" sz="1200"/>
              <a:t>. When applied to a DataFrame, the result is </a:t>
            </a:r>
            <a:r>
              <a:rPr lang="en-US" sz="1200" dirty="0"/>
              <a:t>returned as a pandas Series for each column. Examples: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1415" y="4033881"/>
            <a:ext cx="23265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8"/>
              </a:rPr>
              <a:t>sum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Sum values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9"/>
              </a:rPr>
              <a:t>count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Count non-NA/null values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10"/>
              </a:rPr>
              <a:t>median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Median value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11"/>
              </a:rPr>
              <a:t>quantile</a:t>
            </a:r>
            <a:r>
              <a:rPr lang="en-US" sz="1200" b="1" dirty="0">
                <a:latin typeface="Consolas" panose="020B0609020204030204" pitchFamily="49" charset="0"/>
              </a:rPr>
              <a:t>([0.25,0.75])</a:t>
            </a:r>
          </a:p>
          <a:p>
            <a:pPr marL="111125"/>
            <a:r>
              <a:rPr lang="en-US" sz="1200" dirty="0"/>
              <a:t>Quantiles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12"/>
              </a:rPr>
              <a:t>apply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i="1" dirty="0">
                <a:latin typeface="Consolas" panose="020B0609020204030204" pitchFamily="49" charset="0"/>
              </a:rPr>
              <a:t>function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11125"/>
            <a:r>
              <a:rPr lang="en-US" sz="1200" dirty="0"/>
              <a:t>Apply function to each object.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76390" y="4033881"/>
            <a:ext cx="22997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13"/>
              </a:rPr>
              <a:t>min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Minimum value in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14"/>
              </a:rPr>
              <a:t>max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Maximum value in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15"/>
              </a:rPr>
              <a:t>mean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Mean value of each object.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16"/>
              </a:rPr>
              <a:t>var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Variance of each object.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17"/>
              </a:rPr>
              <a:t>std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Standard deviation of each object.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828613"/>
              </p:ext>
            </p:extLst>
          </p:nvPr>
        </p:nvGraphicFramePr>
        <p:xfrm>
          <a:off x="5636364" y="2060699"/>
          <a:ext cx="921132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19982"/>
              </p:ext>
            </p:extLst>
          </p:nvPr>
        </p:nvGraphicFramePr>
        <p:xfrm>
          <a:off x="7237824" y="2061190"/>
          <a:ext cx="1151415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6716084" y="2357879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08667" y="2648088"/>
            <a:ext cx="43779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8"/>
              </a:rPr>
              <a:t>assign</a:t>
            </a:r>
            <a:r>
              <a:rPr lang="en-US" sz="1200" b="1" dirty="0">
                <a:latin typeface="Consolas" panose="020B0609020204030204" pitchFamily="49" charset="0"/>
              </a:rPr>
              <a:t>(Area=lambda 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: </a:t>
            </a:r>
            <a:r>
              <a:rPr lang="en-US" sz="1200" b="1" dirty="0" err="1">
                <a:latin typeface="Consolas" panose="020B0609020204030204" pitchFamily="49" charset="0"/>
              </a:rPr>
              <a:t>df.Length</a:t>
            </a:r>
            <a:r>
              <a:rPr lang="en-US" sz="1200" b="1" dirty="0">
                <a:latin typeface="Consolas" panose="020B0609020204030204" pitchFamily="49" charset="0"/>
              </a:rPr>
              <a:t>*</a:t>
            </a:r>
            <a:r>
              <a:rPr lang="en-US" sz="1200" b="1" dirty="0" err="1">
                <a:latin typeface="Consolas" panose="020B0609020204030204" pitchFamily="49" charset="0"/>
              </a:rPr>
              <a:t>df.Height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/>
              <a:t>     Compute and append one or more new columns.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['Volume'] = </a:t>
            </a:r>
            <a:r>
              <a:rPr lang="en-US" sz="1200" b="1" dirty="0" err="1">
                <a:latin typeface="Consolas" panose="020B0609020204030204" pitchFamily="49" charset="0"/>
              </a:rPr>
              <a:t>df.Length</a:t>
            </a:r>
            <a:r>
              <a:rPr lang="en-US" sz="1200" b="1" dirty="0">
                <a:latin typeface="Consolas" panose="020B0609020204030204" pitchFamily="49" charset="0"/>
              </a:rPr>
              <a:t>*</a:t>
            </a:r>
            <a:r>
              <a:rPr lang="en-US" sz="1200" b="1" dirty="0" err="1">
                <a:latin typeface="Consolas" panose="020B0609020204030204" pitchFamily="49" charset="0"/>
              </a:rPr>
              <a:t>df.Height</a:t>
            </a:r>
            <a:r>
              <a:rPr lang="en-US" sz="1200" b="1" dirty="0">
                <a:latin typeface="Consolas" panose="020B0609020204030204" pitchFamily="49" charset="0"/>
              </a:rPr>
              <a:t>*</a:t>
            </a:r>
            <a:r>
              <a:rPr lang="en-US" sz="1200" b="1" dirty="0" err="1">
                <a:latin typeface="Consolas" panose="020B0609020204030204" pitchFamily="49" charset="0"/>
              </a:rPr>
              <a:t>df.Depth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dirty="0"/>
              <a:t>     Add single column.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19"/>
              </a:rPr>
              <a:t>qcut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df.col</a:t>
            </a:r>
            <a:r>
              <a:rPr lang="en-US" sz="1200" b="1" dirty="0">
                <a:latin typeface="Consolas" panose="020B0609020204030204" pitchFamily="49" charset="0"/>
              </a:rPr>
              <a:t>, n, labels=False)</a:t>
            </a:r>
          </a:p>
          <a:p>
            <a:pPr marL="109538"/>
            <a:r>
              <a:rPr lang="en-US" sz="1200" dirty="0"/>
              <a:t>Bin column into n buckets.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605052"/>
              </p:ext>
            </p:extLst>
          </p:nvPr>
        </p:nvGraphicFramePr>
        <p:xfrm>
          <a:off x="4803118" y="3941755"/>
          <a:ext cx="690849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136629"/>
              </p:ext>
            </p:extLst>
          </p:nvPr>
        </p:nvGraphicFramePr>
        <p:xfrm>
          <a:off x="6338494" y="3941755"/>
          <a:ext cx="690849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565717"/>
              </p:ext>
            </p:extLst>
          </p:nvPr>
        </p:nvGraphicFramePr>
        <p:xfrm>
          <a:off x="8501482" y="3941755"/>
          <a:ext cx="460566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197389"/>
              </p:ext>
            </p:extLst>
          </p:nvPr>
        </p:nvGraphicFramePr>
        <p:xfrm>
          <a:off x="7240441" y="3941755"/>
          <a:ext cx="460566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Right Arrow 20"/>
          <p:cNvSpPr/>
          <p:nvPr/>
        </p:nvSpPr>
        <p:spPr>
          <a:xfrm>
            <a:off x="7753171" y="4001062"/>
            <a:ext cx="748311" cy="506459"/>
          </a:xfrm>
          <a:prstGeom prst="rightArrow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Vector function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542075" y="3983936"/>
            <a:ext cx="748311" cy="506459"/>
          </a:xfrm>
          <a:prstGeom prst="rightArrow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Vector function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5717" y="4646302"/>
            <a:ext cx="4377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pandas provides a large set of </a:t>
            </a:r>
            <a:r>
              <a:rPr lang="en-US" sz="1200" b="1" dirty="0"/>
              <a:t>vector functions </a:t>
            </a:r>
            <a:r>
              <a:rPr lang="en-US" sz="1200" dirty="0"/>
              <a:t>that operate on all columns of a </a:t>
            </a:r>
            <a:r>
              <a:rPr lang="en-US" sz="1200" dirty="0" err="1"/>
              <a:t>DataFrame</a:t>
            </a:r>
            <a:r>
              <a:rPr lang="en-US" sz="1200" dirty="0"/>
              <a:t> or a single selected column (a pandas Series). These functions produce vectors of values for each of the columns, or a single Series for the individual Series. Examples: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75804" y="7166113"/>
            <a:ext cx="26824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20"/>
              </a:rPr>
              <a:t>shift</a:t>
            </a:r>
            <a:r>
              <a:rPr lang="en-US" sz="1200" b="1" dirty="0">
                <a:latin typeface="Consolas" panose="020B0609020204030204" pitchFamily="49" charset="0"/>
              </a:rPr>
              <a:t>(1)</a:t>
            </a:r>
          </a:p>
          <a:p>
            <a:pPr marL="111125"/>
            <a:r>
              <a:rPr lang="en-US" sz="1200" dirty="0"/>
              <a:t>Copy with values shifted by 1.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1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(method='dense')</a:t>
            </a:r>
          </a:p>
          <a:p>
            <a:pPr marL="111125"/>
            <a:r>
              <a:rPr lang="en-US" sz="1200" dirty="0"/>
              <a:t>Ranks with no gaps.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1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(method='min')</a:t>
            </a:r>
          </a:p>
          <a:p>
            <a:pPr marL="111125"/>
            <a:r>
              <a:rPr lang="en-US" sz="1200" dirty="0"/>
              <a:t>Ranks. Ties get min rank.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1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pct</a:t>
            </a:r>
            <a:r>
              <a:rPr lang="en-US" sz="1200" b="1" dirty="0">
                <a:latin typeface="Consolas" panose="020B0609020204030204" pitchFamily="49" charset="0"/>
              </a:rPr>
              <a:t>=True)</a:t>
            </a:r>
          </a:p>
          <a:p>
            <a:pPr marL="109538"/>
            <a:r>
              <a:rPr lang="en-US" sz="1200" dirty="0"/>
              <a:t>Ranks rescaled to interval [0, 1].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1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(method='first')</a:t>
            </a:r>
          </a:p>
          <a:p>
            <a:pPr marL="109538"/>
            <a:r>
              <a:rPr lang="en-US" sz="1200" dirty="0"/>
              <a:t>Ranks. Ties go to first value.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69477" y="7185163"/>
            <a:ext cx="21620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20"/>
              </a:rPr>
              <a:t>shift</a:t>
            </a:r>
            <a:r>
              <a:rPr lang="en-US" sz="1200" b="1" dirty="0">
                <a:latin typeface="Consolas" panose="020B0609020204030204" pitchFamily="49" charset="0"/>
              </a:rPr>
              <a:t>(-1)</a:t>
            </a:r>
          </a:p>
          <a:p>
            <a:pPr marL="111125"/>
            <a:r>
              <a:rPr lang="en-US" sz="1200" dirty="0"/>
              <a:t>Copy with values lagged by 1.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  <a:hlinkClick r:id="rId22"/>
              </a:rPr>
              <a:t>cumsum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sum.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23"/>
              </a:rPr>
              <a:t>cummax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max.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24"/>
              </a:rPr>
              <a:t>cummin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min.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25"/>
              </a:rPr>
              <a:t>cumprod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product.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554718"/>
              </p:ext>
            </p:extLst>
          </p:nvPr>
        </p:nvGraphicFramePr>
        <p:xfrm>
          <a:off x="10256130" y="868229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565813"/>
              </p:ext>
            </p:extLst>
          </p:nvPr>
        </p:nvGraphicFramePr>
        <p:xfrm>
          <a:off x="11566133" y="868229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Plus 28"/>
          <p:cNvSpPr/>
          <p:nvPr/>
        </p:nvSpPr>
        <p:spPr>
          <a:xfrm>
            <a:off x="10892901" y="981882"/>
            <a:ext cx="479033" cy="428809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qual 29"/>
          <p:cNvSpPr/>
          <p:nvPr/>
        </p:nvSpPr>
        <p:spPr>
          <a:xfrm>
            <a:off x="12296328" y="1106989"/>
            <a:ext cx="449115" cy="254000"/>
          </a:xfrm>
          <a:prstGeom prst="mathEqual">
            <a:avLst>
              <a:gd name="adj1" fmla="val 31020"/>
              <a:gd name="adj2" fmla="val 2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245001" y="603944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adf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559226" y="598770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bdf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38689" y="1621474"/>
            <a:ext cx="1392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Standard Joins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9313831" y="1825996"/>
            <a:ext cx="4375964" cy="11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876961"/>
              </p:ext>
            </p:extLst>
          </p:nvPr>
        </p:nvGraphicFramePr>
        <p:xfrm>
          <a:off x="9491949" y="1920722"/>
          <a:ext cx="938154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356790"/>
              </p:ext>
            </p:extLst>
          </p:nvPr>
        </p:nvGraphicFramePr>
        <p:xfrm>
          <a:off x="9491949" y="2817922"/>
          <a:ext cx="938154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1.0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2.0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399422"/>
              </p:ext>
            </p:extLst>
          </p:nvPr>
        </p:nvGraphicFramePr>
        <p:xfrm>
          <a:off x="9510316" y="3715122"/>
          <a:ext cx="938154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594871"/>
              </p:ext>
            </p:extLst>
          </p:nvPr>
        </p:nvGraphicFramePr>
        <p:xfrm>
          <a:off x="9522746" y="4468891"/>
          <a:ext cx="938154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0420075" y="1898473"/>
            <a:ext cx="326971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how='left', on='x1')</a:t>
            </a:r>
          </a:p>
          <a:p>
            <a:pPr marL="174625"/>
            <a:r>
              <a:rPr lang="en-US" sz="1200" dirty="0"/>
              <a:t>Join matching rows from </a:t>
            </a:r>
            <a:r>
              <a:rPr lang="en-US" sz="1200" dirty="0" err="1"/>
              <a:t>bdf</a:t>
            </a:r>
            <a:r>
              <a:rPr lang="en-US" sz="1200" dirty="0"/>
              <a:t> to </a:t>
            </a:r>
            <a:r>
              <a:rPr lang="en-US" sz="1200" dirty="0" err="1"/>
              <a:t>adf</a:t>
            </a:r>
            <a:r>
              <a:rPr lang="en-US" sz="1200" dirty="0"/>
              <a:t>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how='right', on='x1')</a:t>
            </a:r>
          </a:p>
          <a:p>
            <a:pPr marL="174625"/>
            <a:r>
              <a:rPr lang="en-US" sz="1200" dirty="0"/>
              <a:t>Join matching rows from </a:t>
            </a:r>
            <a:r>
              <a:rPr lang="en-US" sz="1200" dirty="0" err="1"/>
              <a:t>adf</a:t>
            </a:r>
            <a:r>
              <a:rPr lang="en-US" sz="1200" dirty="0"/>
              <a:t> to </a:t>
            </a:r>
            <a:r>
              <a:rPr lang="en-US" sz="1200" dirty="0" err="1"/>
              <a:t>bdf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how='inner', on='x1')</a:t>
            </a:r>
          </a:p>
          <a:p>
            <a:pPr marL="174625"/>
            <a:r>
              <a:rPr lang="en-US" sz="1200" dirty="0"/>
              <a:t>Join data. Retain only rows in both sets.</a:t>
            </a:r>
          </a:p>
          <a:p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how='outer', on='x1')</a:t>
            </a:r>
          </a:p>
          <a:p>
            <a:pPr marL="174625"/>
            <a:r>
              <a:rPr lang="en-US" sz="1200" dirty="0"/>
              <a:t>Join data. Retain all values, all rows.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469019" y="5396218"/>
            <a:ext cx="1392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Filtering Joins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9319871" y="5600740"/>
            <a:ext cx="4370003" cy="7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013312"/>
              </p:ext>
            </p:extLst>
          </p:nvPr>
        </p:nvGraphicFramePr>
        <p:xfrm>
          <a:off x="9541301" y="5644088"/>
          <a:ext cx="460566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812854"/>
              </p:ext>
            </p:extLst>
          </p:nvPr>
        </p:nvGraphicFramePr>
        <p:xfrm>
          <a:off x="9541301" y="6354509"/>
          <a:ext cx="460566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10424699" y="5595042"/>
            <a:ext cx="326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[adf.x1.</a:t>
            </a:r>
            <a:r>
              <a:rPr lang="en-US" sz="1200" b="1" dirty="0">
                <a:latin typeface="Consolas" panose="020B0609020204030204" pitchFamily="49" charset="0"/>
                <a:hlinkClick r:id="rId27"/>
              </a:rPr>
              <a:t>isin</a:t>
            </a:r>
            <a:r>
              <a:rPr lang="en-US" sz="1200" b="1" dirty="0">
                <a:latin typeface="Consolas" panose="020B0609020204030204" pitchFamily="49" charset="0"/>
              </a:rPr>
              <a:t>(bdf.x1)]</a:t>
            </a:r>
          </a:p>
          <a:p>
            <a:pPr marL="174625"/>
            <a:r>
              <a:rPr lang="en-US" sz="1200" dirty="0"/>
              <a:t>All rows in </a:t>
            </a:r>
            <a:r>
              <a:rPr lang="en-US" sz="1200" dirty="0" err="1"/>
              <a:t>adf</a:t>
            </a:r>
            <a:r>
              <a:rPr lang="en-US" sz="1200" dirty="0"/>
              <a:t> that have a match in </a:t>
            </a:r>
            <a:r>
              <a:rPr lang="en-US" sz="1200" dirty="0" err="1"/>
              <a:t>bdf</a:t>
            </a:r>
            <a:r>
              <a:rPr lang="en-US" sz="1200" dirty="0"/>
              <a:t>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[~adf.x1.</a:t>
            </a:r>
            <a:r>
              <a:rPr lang="en-US" sz="1200" b="1" dirty="0">
                <a:latin typeface="Consolas" panose="020B0609020204030204" pitchFamily="49" charset="0"/>
                <a:hlinkClick r:id="rId27"/>
              </a:rPr>
              <a:t>isin</a:t>
            </a:r>
            <a:r>
              <a:rPr lang="en-US" sz="1200" b="1" dirty="0">
                <a:latin typeface="Consolas" panose="020B0609020204030204" pitchFamily="49" charset="0"/>
              </a:rPr>
              <a:t>(bdf.x1)]</a:t>
            </a:r>
          </a:p>
          <a:p>
            <a:pPr marL="174625"/>
            <a:r>
              <a:rPr lang="en-US" sz="1200" dirty="0"/>
              <a:t>All rows in </a:t>
            </a:r>
            <a:r>
              <a:rPr lang="en-US" sz="1200" dirty="0" err="1"/>
              <a:t>adf</a:t>
            </a:r>
            <a:r>
              <a:rPr lang="en-US" sz="1200" dirty="0"/>
              <a:t> that do not have a match in </a:t>
            </a:r>
            <a:r>
              <a:rPr lang="en-US" sz="1200" dirty="0" err="1"/>
              <a:t>bdf</a:t>
            </a:r>
            <a:r>
              <a:rPr lang="en-US" sz="1200" dirty="0"/>
              <a:t>.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9313831" y="6909658"/>
            <a:ext cx="4375963" cy="3764613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759698"/>
              </p:ext>
            </p:extLst>
          </p:nvPr>
        </p:nvGraphicFramePr>
        <p:xfrm>
          <a:off x="10189792" y="7153677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643216"/>
              </p:ext>
            </p:extLst>
          </p:nvPr>
        </p:nvGraphicFramePr>
        <p:xfrm>
          <a:off x="11499795" y="7153677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" name="Plus 51"/>
          <p:cNvSpPr/>
          <p:nvPr/>
        </p:nvSpPr>
        <p:spPr>
          <a:xfrm>
            <a:off x="10826563" y="7267330"/>
            <a:ext cx="479033" cy="428809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Equal 52"/>
          <p:cNvSpPr/>
          <p:nvPr/>
        </p:nvSpPr>
        <p:spPr>
          <a:xfrm>
            <a:off x="12229990" y="7392437"/>
            <a:ext cx="449115" cy="254000"/>
          </a:xfrm>
          <a:prstGeom prst="mathEqual">
            <a:avLst>
              <a:gd name="adj1" fmla="val 31020"/>
              <a:gd name="adj2" fmla="val 2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0178663" y="688939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ydf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492888" y="6884218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zdf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443873" y="7915311"/>
            <a:ext cx="1392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Set-like Operations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9307886" y="8119685"/>
            <a:ext cx="4370003" cy="7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806092"/>
              </p:ext>
            </p:extLst>
          </p:nvPr>
        </p:nvGraphicFramePr>
        <p:xfrm>
          <a:off x="9522746" y="8202898"/>
          <a:ext cx="460566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009813"/>
              </p:ext>
            </p:extLst>
          </p:nvPr>
        </p:nvGraphicFramePr>
        <p:xfrm>
          <a:off x="9541301" y="8888714"/>
          <a:ext cx="460566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101549"/>
              </p:ext>
            </p:extLst>
          </p:nvPr>
        </p:nvGraphicFramePr>
        <p:xfrm>
          <a:off x="9541607" y="9939024"/>
          <a:ext cx="460566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0430103" y="8171659"/>
            <a:ext cx="326971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ydf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zdf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74625"/>
            <a:r>
              <a:rPr lang="en-US" sz="1200" dirty="0"/>
              <a:t>Rows that appear in both </a:t>
            </a:r>
            <a:r>
              <a:rPr lang="en-US" sz="1200" dirty="0" err="1"/>
              <a:t>ydf</a:t>
            </a:r>
            <a:r>
              <a:rPr lang="en-US" sz="1200" dirty="0"/>
              <a:t> and </a:t>
            </a:r>
            <a:r>
              <a:rPr lang="en-US" sz="1200" dirty="0" err="1"/>
              <a:t>zdf</a:t>
            </a:r>
            <a:br>
              <a:rPr lang="en-US" sz="1200" dirty="0"/>
            </a:br>
            <a:r>
              <a:rPr lang="en-US" sz="1200" dirty="0"/>
              <a:t>(Intersection).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ydf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zdf</a:t>
            </a:r>
            <a:r>
              <a:rPr lang="en-US" sz="1200" b="1" dirty="0">
                <a:latin typeface="Consolas" panose="020B0609020204030204" pitchFamily="49" charset="0"/>
              </a:rPr>
              <a:t>, how='outer')</a:t>
            </a:r>
          </a:p>
          <a:p>
            <a:pPr marL="174625"/>
            <a:r>
              <a:rPr lang="en-US" sz="1200" dirty="0"/>
              <a:t>Rows that appear in either or both </a:t>
            </a:r>
            <a:r>
              <a:rPr lang="en-US" sz="1200" dirty="0" err="1"/>
              <a:t>ydf</a:t>
            </a:r>
            <a:r>
              <a:rPr lang="en-US" sz="1200" dirty="0"/>
              <a:t> and </a:t>
            </a:r>
            <a:r>
              <a:rPr lang="en-US" sz="1200" dirty="0" err="1"/>
              <a:t>zdf</a:t>
            </a:r>
            <a:br>
              <a:rPr lang="en-US" sz="1200" dirty="0"/>
            </a:br>
            <a:r>
              <a:rPr lang="en-US" sz="1200" dirty="0"/>
              <a:t>(Union).</a:t>
            </a:r>
          </a:p>
          <a:p>
            <a:pPr marL="174625"/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ydf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zdf</a:t>
            </a:r>
            <a:r>
              <a:rPr lang="en-US" sz="1200" b="1" dirty="0">
                <a:latin typeface="Consolas" panose="020B0609020204030204" pitchFamily="49" charset="0"/>
              </a:rPr>
              <a:t>, how='outer',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indicator=True)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.</a:t>
            </a:r>
            <a:r>
              <a:rPr lang="en-US" sz="1200" b="1" dirty="0">
                <a:latin typeface="Consolas" panose="020B0609020204030204" pitchFamily="49" charset="0"/>
                <a:hlinkClick r:id="rId28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('_merge == "</a:t>
            </a:r>
            <a:r>
              <a:rPr lang="en-US" sz="1200" b="1" dirty="0" err="1">
                <a:latin typeface="Consolas" panose="020B0609020204030204" pitchFamily="49" charset="0"/>
              </a:rPr>
              <a:t>left_only</a:t>
            </a:r>
            <a:r>
              <a:rPr lang="en-US" sz="1200" b="1" dirty="0">
                <a:latin typeface="Consolas" panose="020B0609020204030204" pitchFamily="49" charset="0"/>
              </a:rPr>
              <a:t>"')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.</a:t>
            </a:r>
            <a:r>
              <a:rPr lang="en-US" sz="1200" b="1" dirty="0">
                <a:latin typeface="Consolas" panose="020B0609020204030204" pitchFamily="49" charset="0"/>
                <a:hlinkClick r:id="rId29"/>
              </a:rPr>
              <a:t>drop</a:t>
            </a:r>
            <a:r>
              <a:rPr lang="en-US" sz="1200" b="1" dirty="0">
                <a:latin typeface="Consolas" panose="020B0609020204030204" pitchFamily="49" charset="0"/>
              </a:rPr>
              <a:t>(columns=['_merge'])</a:t>
            </a:r>
          </a:p>
          <a:p>
            <a:pPr marL="174625"/>
            <a:r>
              <a:rPr lang="en-US" sz="1200" dirty="0"/>
              <a:t>Rows that appear in </a:t>
            </a:r>
            <a:r>
              <a:rPr lang="en-US" sz="1200" dirty="0" err="1"/>
              <a:t>ydf</a:t>
            </a:r>
            <a:r>
              <a:rPr lang="en-US" sz="1200" dirty="0"/>
              <a:t> but not </a:t>
            </a:r>
            <a:r>
              <a:rPr lang="en-US" sz="1200" dirty="0" err="1"/>
              <a:t>zdf</a:t>
            </a:r>
            <a:r>
              <a:rPr lang="en-US" sz="1200" dirty="0"/>
              <a:t> (</a:t>
            </a:r>
            <a:r>
              <a:rPr lang="en-US" sz="1200" dirty="0" err="1"/>
              <a:t>Setdiff</a:t>
            </a:r>
            <a:r>
              <a:rPr lang="en-US" sz="1200" dirty="0"/>
              <a:t>).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34509" y="6112678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Group Data</a:t>
            </a:r>
            <a:endParaRPr lang="en-US" sz="2683" dirty="0">
              <a:solidFill>
                <a:schemeClr val="bg1"/>
              </a:solidFill>
            </a:endParaRPr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385024"/>
              </p:ext>
            </p:extLst>
          </p:nvPr>
        </p:nvGraphicFramePr>
        <p:xfrm>
          <a:off x="181877" y="6644794"/>
          <a:ext cx="719619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64" name="Straight Arrow Connector 63"/>
          <p:cNvCxnSpPr/>
          <p:nvPr/>
        </p:nvCxnSpPr>
        <p:spPr>
          <a:xfrm>
            <a:off x="992418" y="7298221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780817"/>
              </p:ext>
            </p:extLst>
          </p:nvPr>
        </p:nvGraphicFramePr>
        <p:xfrm>
          <a:off x="1457303" y="6988341"/>
          <a:ext cx="719619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2244755" y="6568594"/>
            <a:ext cx="2479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1"/>
              </a:rPr>
              <a:t>groupby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>
                <a:latin typeface="Consolas" panose="020B0609020204030204" pitchFamily="49" charset="0"/>
              </a:rPr>
              <a:t>by="col")</a:t>
            </a:r>
            <a:endParaRPr lang="en-US" sz="1200" i="1" dirty="0">
              <a:latin typeface="Consolas" panose="020B0609020204030204" pitchFamily="49" charset="0"/>
            </a:endParaRPr>
          </a:p>
          <a:p>
            <a:pPr marL="111125"/>
            <a:r>
              <a:rPr lang="en-US" sz="1200" dirty="0"/>
              <a:t>Return a </a:t>
            </a:r>
            <a:r>
              <a:rPr lang="en-US" sz="1200" dirty="0" err="1"/>
              <a:t>GroupBy</a:t>
            </a:r>
            <a:r>
              <a:rPr lang="en-US" sz="1200" dirty="0"/>
              <a:t> object, grouped by values in column named "</a:t>
            </a:r>
            <a:r>
              <a:rPr lang="en-US" sz="1200"/>
              <a:t>col".</a:t>
            </a:r>
          </a:p>
          <a:p>
            <a:pPr marL="111125"/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>
                <a:latin typeface="Consolas" panose="020B0609020204030204" pitchFamily="49" charset="0"/>
              </a:rPr>
              <a:t>df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31"/>
              </a:rPr>
              <a:t>groupby</a:t>
            </a:r>
            <a:r>
              <a:rPr lang="en-US" sz="1200" b="1" dirty="0">
                <a:latin typeface="Consolas" panose="020B0609020204030204" pitchFamily="49" charset="0"/>
              </a:rPr>
              <a:t>(level="</a:t>
            </a:r>
            <a:r>
              <a:rPr lang="en-US" sz="1200" b="1" err="1">
                <a:latin typeface="Consolas" panose="020B0609020204030204" pitchFamily="49" charset="0"/>
              </a:rPr>
              <a:t>ind</a:t>
            </a:r>
            <a:r>
              <a:rPr lang="en-US" sz="1200" b="1">
                <a:latin typeface="Consolas" panose="020B0609020204030204" pitchFamily="49" charset="0"/>
              </a:rPr>
              <a:t>")</a:t>
            </a:r>
          </a:p>
          <a:p>
            <a:pPr marL="111125"/>
            <a:r>
              <a:rPr lang="en-US" sz="1200"/>
              <a:t>Return </a:t>
            </a:r>
            <a:r>
              <a:rPr lang="en-US" sz="1200" dirty="0"/>
              <a:t>a </a:t>
            </a:r>
            <a:r>
              <a:rPr lang="en-US" sz="1200" dirty="0" err="1"/>
              <a:t>GroupBy</a:t>
            </a:r>
            <a:r>
              <a:rPr lang="en-US" sz="1200" dirty="0"/>
              <a:t> object, grouped by values in index level named "</a:t>
            </a:r>
            <a:r>
              <a:rPr lang="en-US" sz="1200" err="1"/>
              <a:t>ind</a:t>
            </a:r>
            <a:r>
              <a:rPr lang="en-US" sz="1200"/>
              <a:t>".</a:t>
            </a:r>
            <a:endParaRPr lang="en-US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101690" y="8291595"/>
            <a:ext cx="4446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All of the summary functions </a:t>
            </a:r>
            <a:r>
              <a:rPr lang="en-US" sz="1200"/>
              <a:t>listed above can be </a:t>
            </a:r>
            <a:r>
              <a:rPr lang="en-US" sz="1200" dirty="0"/>
              <a:t>applied to a group. Additional </a:t>
            </a:r>
            <a:r>
              <a:rPr lang="en-US" sz="1200" dirty="0" err="1"/>
              <a:t>GroupBy</a:t>
            </a:r>
            <a:r>
              <a:rPr lang="en-US" sz="1200" dirty="0"/>
              <a:t> functions: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16632" y="5422338"/>
            <a:ext cx="2312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14"/>
              </a:rPr>
              <a:t>max</a:t>
            </a:r>
            <a:r>
              <a:rPr lang="en-US" sz="1200" b="1" dirty="0">
                <a:latin typeface="Consolas" panose="020B0609020204030204" pitchFamily="49" charset="0"/>
              </a:rPr>
              <a:t>(axis=1)</a:t>
            </a:r>
          </a:p>
          <a:p>
            <a:pPr marL="109538"/>
            <a:r>
              <a:rPr lang="en-US" sz="1200" dirty="0"/>
              <a:t>Element-wise max.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32"/>
              </a:rPr>
              <a:t>clip</a:t>
            </a:r>
            <a:r>
              <a:rPr lang="en-US" sz="1200" b="1" dirty="0">
                <a:latin typeface="Consolas" panose="020B0609020204030204" pitchFamily="49" charset="0"/>
              </a:rPr>
              <a:t>(lower=-10,upper=10)</a:t>
            </a:r>
          </a:p>
          <a:p>
            <a:pPr marL="109538"/>
            <a:r>
              <a:rPr lang="en-US" sz="1200" dirty="0"/>
              <a:t>Trim values at input thresholds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781906" y="5412973"/>
            <a:ext cx="2312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13"/>
              </a:rPr>
              <a:t>min</a:t>
            </a:r>
            <a:r>
              <a:rPr lang="en-US" sz="1200" b="1" dirty="0">
                <a:latin typeface="Consolas" panose="020B0609020204030204" pitchFamily="49" charset="0"/>
              </a:rPr>
              <a:t>(axis=1)</a:t>
            </a:r>
          </a:p>
          <a:p>
            <a:pPr marL="109538"/>
            <a:r>
              <a:rPr lang="en-US" sz="1200" dirty="0"/>
              <a:t>Element-wise min.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33"/>
              </a:rPr>
              <a:t>abs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Absolute value.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05717" y="6538832"/>
            <a:ext cx="4377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examples below can also be applied to groups. In this case, the function is applied on a per-group basis, and the returned vectors are of the length of the original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08506" y="9182032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36406" y="9556649"/>
            <a:ext cx="4301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5"/>
              </a:rPr>
              <a:t>expanding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Return an Expanding object allowing summary functions to be applied cumulatively.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6"/>
              </a:rPr>
              <a:t>rolling</a:t>
            </a:r>
            <a:r>
              <a:rPr lang="en-US" sz="1200" b="1" dirty="0">
                <a:latin typeface="Consolas" panose="020B0609020204030204" pitchFamily="49" charset="0"/>
              </a:rPr>
              <a:t>(n)</a:t>
            </a:r>
          </a:p>
          <a:p>
            <a:pPr marL="111125"/>
            <a:r>
              <a:rPr lang="en-US" sz="1200" dirty="0"/>
              <a:t>Return a Rolling object allowing summary functions to be applied to windows of length n.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8506" y="8645882"/>
            <a:ext cx="232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37"/>
              </a:rPr>
              <a:t>size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Size of each group.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226238" y="8649278"/>
            <a:ext cx="232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  <a:hlinkClick r:id="rId38"/>
              </a:rPr>
              <a:t>agg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i="1" dirty="0">
                <a:latin typeface="Consolas" panose="020B0609020204030204" pitchFamily="49" charset="0"/>
              </a:rPr>
              <a:t>function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11125"/>
            <a:r>
              <a:rPr lang="en-US" sz="1200" dirty="0"/>
              <a:t>Aggregate group using function.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4703100" y="235863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Handling Missing Data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699834" y="685863"/>
            <a:ext cx="4377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40"/>
              </a:rPr>
              <a:t>dropna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/>
              <a:t>     Drop rows with any column having NA/null data.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41"/>
              </a:rPr>
              <a:t>fillna</a:t>
            </a:r>
            <a:r>
              <a:rPr lang="en-US" sz="1200" b="1" dirty="0">
                <a:latin typeface="Consolas" panose="020B0609020204030204" pitchFamily="49" charset="0"/>
              </a:rPr>
              <a:t>(value)</a:t>
            </a:r>
          </a:p>
          <a:p>
            <a:pPr marL="109538"/>
            <a:r>
              <a:rPr lang="en-US" sz="1200" dirty="0"/>
              <a:t>Replace all NA/null data with value.</a:t>
            </a:r>
          </a:p>
        </p:txBody>
      </p:sp>
      <p:sp>
        <p:nvSpPr>
          <p:cNvPr id="81" name="TextBox 19">
            <a:extLst>
              <a:ext uri="{FF2B5EF4-FFF2-40B4-BE49-F238E27FC236}">
                <a16:creationId xmlns:a16="http://schemas.microsoft.com/office/drawing/2014/main" id="{E143DE1B-0EA6-483A-B68D-A2D31E60AA9A}"/>
              </a:ext>
            </a:extLst>
          </p:cNvPr>
          <p:cNvSpPr txBox="1"/>
          <p:nvPr/>
        </p:nvSpPr>
        <p:spPr>
          <a:xfrm>
            <a:off x="7513638" y="10618708"/>
            <a:ext cx="6710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Cheatsheet for pandas (</a:t>
            </a:r>
            <a:r>
              <a:rPr lang="en-US" sz="800">
                <a:hlinkClick r:id="rId42"/>
              </a:rPr>
              <a:t>http</a:t>
            </a:r>
            <a:r>
              <a:rPr lang="en-US" sz="800" dirty="0">
                <a:hlinkClick r:id="rId42"/>
              </a:rPr>
              <a:t>://pandas.pydata.</a:t>
            </a:r>
            <a:r>
              <a:rPr lang="en-US" sz="800">
                <a:hlinkClick r:id="rId42"/>
              </a:rPr>
              <a:t>org/</a:t>
            </a:r>
            <a:r>
              <a:rPr lang="en-US" sz="800"/>
              <a:t>) originally written by Irv Lustig, </a:t>
            </a:r>
            <a:r>
              <a:rPr lang="en-US" sz="800">
                <a:hlinkClick r:id="rId43"/>
              </a:rPr>
              <a:t>Princeton Consultants</a:t>
            </a:r>
            <a:r>
              <a:rPr lang="en-US" sz="800"/>
              <a:t>,  inspired </a:t>
            </a:r>
            <a:r>
              <a:rPr lang="en-US" sz="800" dirty="0"/>
              <a:t>by </a:t>
            </a:r>
            <a:r>
              <a:rPr lang="en-US" sz="800" dirty="0" err="1">
                <a:hlinkClick r:id="rId44"/>
              </a:rPr>
              <a:t>Rstudio</a:t>
            </a:r>
            <a:r>
              <a:rPr lang="en-US" sz="800" dirty="0">
                <a:hlinkClick r:id="rId44"/>
              </a:rPr>
              <a:t> Data </a:t>
            </a:r>
            <a:r>
              <a:rPr lang="en-US" sz="800">
                <a:hlinkClick r:id="rId44"/>
              </a:rPr>
              <a:t>Wrangling Cheatsheet</a:t>
            </a:r>
            <a:endParaRPr lang="en-US" sz="800" dirty="0"/>
          </a:p>
        </p:txBody>
      </p:sp>
      <p:sp>
        <p:nvSpPr>
          <p:cNvPr id="82" name="Rounded Rectangle 80">
            <a:extLst>
              <a:ext uri="{FF2B5EF4-FFF2-40B4-BE49-F238E27FC236}">
                <a16:creationId xmlns:a16="http://schemas.microsoft.com/office/drawing/2014/main" id="{92D9BBCD-A40C-4CB6-8D55-5C48AF79823B}"/>
              </a:ext>
            </a:extLst>
          </p:cNvPr>
          <p:cNvSpPr/>
          <p:nvPr/>
        </p:nvSpPr>
        <p:spPr>
          <a:xfrm>
            <a:off x="4710593" y="9181163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Plotting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83" name="TextBox 81">
            <a:extLst>
              <a:ext uri="{FF2B5EF4-FFF2-40B4-BE49-F238E27FC236}">
                <a16:creationId xmlns:a16="http://schemas.microsoft.com/office/drawing/2014/main" id="{AF843DA2-F03F-4F36-90F4-4437FF0019B4}"/>
              </a:ext>
            </a:extLst>
          </p:cNvPr>
          <p:cNvSpPr txBox="1"/>
          <p:nvPr/>
        </p:nvSpPr>
        <p:spPr>
          <a:xfrm>
            <a:off x="4782404" y="9618148"/>
            <a:ext cx="2682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46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.hist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Histogram for each column</a:t>
            </a:r>
          </a:p>
        </p:txBody>
      </p:sp>
      <p:sp>
        <p:nvSpPr>
          <p:cNvPr id="84" name="TextBox 82">
            <a:extLst>
              <a:ext uri="{FF2B5EF4-FFF2-40B4-BE49-F238E27FC236}">
                <a16:creationId xmlns:a16="http://schemas.microsoft.com/office/drawing/2014/main" id="{D88E986E-2BDA-4E27-8FEC-03C66AF6758D}"/>
              </a:ext>
            </a:extLst>
          </p:cNvPr>
          <p:cNvSpPr txBox="1"/>
          <p:nvPr/>
        </p:nvSpPr>
        <p:spPr>
          <a:xfrm>
            <a:off x="6764490" y="9611383"/>
            <a:ext cx="2682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46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.scatter</a:t>
            </a:r>
            <a:r>
              <a:rPr lang="en-US" sz="1200" b="1" dirty="0">
                <a:latin typeface="Consolas" panose="020B0609020204030204" pitchFamily="49" charset="0"/>
              </a:rPr>
              <a:t>(x='</a:t>
            </a:r>
            <a:r>
              <a:rPr lang="en-US" sz="1200" b="1" dirty="0" err="1">
                <a:latin typeface="Consolas" panose="020B0609020204030204" pitchFamily="49" charset="0"/>
              </a:rPr>
              <a:t>w',y</a:t>
            </a:r>
            <a:r>
              <a:rPr lang="en-US" sz="1200" b="1" dirty="0">
                <a:latin typeface="Consolas" panose="020B0609020204030204" pitchFamily="49" charset="0"/>
              </a:rPr>
              <a:t>='h')</a:t>
            </a:r>
          </a:p>
          <a:p>
            <a:pPr marL="111125"/>
            <a:r>
              <a:rPr lang="en-US" sz="1200" dirty="0"/>
              <a:t>Scatter chart using pairs of points</a:t>
            </a:r>
          </a:p>
        </p:txBody>
      </p:sp>
      <p:pic>
        <p:nvPicPr>
          <p:cNvPr id="86" name="Picture 43">
            <a:extLst>
              <a:ext uri="{FF2B5EF4-FFF2-40B4-BE49-F238E27FC236}">
                <a16:creationId xmlns:a16="http://schemas.microsoft.com/office/drawing/2014/main" id="{E92DE3B9-9A1A-4F4A-B5F7-D10388B445BB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5217223" y="10087418"/>
            <a:ext cx="964344" cy="531290"/>
          </a:xfrm>
          <a:prstGeom prst="rect">
            <a:avLst/>
          </a:prstGeom>
        </p:spPr>
      </p:pic>
      <p:pic>
        <p:nvPicPr>
          <p:cNvPr id="88" name="Picture 44">
            <a:extLst>
              <a:ext uri="{FF2B5EF4-FFF2-40B4-BE49-F238E27FC236}">
                <a16:creationId xmlns:a16="http://schemas.microsoft.com/office/drawing/2014/main" id="{94CB9A7F-3125-4478-B8ED-563F2C12FA7B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7349467" y="10079813"/>
            <a:ext cx="895085" cy="54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017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2196</Words>
  <Application>Microsoft Office PowerPoint</Application>
  <PresentationFormat>Benutzerdefiniert</PresentationFormat>
  <Paragraphs>428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Consolas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2016-12-15T21:09:07Z</dcterms:created>
  <dcterms:modified xsi:type="dcterms:W3CDTF">2021-03-29T13:44:15Z</dcterms:modified>
</cp:coreProperties>
</file>