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EEE4"/>
    <a:srgbClr val="E1EAFA"/>
    <a:srgbClr val="AAC4F3"/>
    <a:srgbClr val="333A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017"/>
    <p:restoredTop sz="94682"/>
  </p:normalViewPr>
  <p:slideViewPr>
    <p:cSldViewPr snapToGrid="0" snapToObjects="1">
      <p:cViewPr varScale="1">
        <p:scale>
          <a:sx n="107" d="100"/>
          <a:sy n="107" d="100"/>
        </p:scale>
        <p:origin x="200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452D9-3C94-2A41-90F5-5B4873E16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584473-9FAB-2C4E-8C9A-EA6A67B5768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A2F82A-384A-7D4D-B161-FAAB5A7FE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91252B-C4D5-D749-8E07-C7E0BF260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A48D8-2ACF-2B4C-9C89-FB7D5214A0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733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2105D-F8A3-654A-9D19-D4F19EDFFA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D1734E-82D6-9140-A190-DD0A66CE0D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C35B4-F515-3549-9CC1-5FE3220A89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327C7-6C74-3E48-B194-F1032E616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82BF9-5B86-744F-A2D4-E7DC9B57D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6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A3F00AF-77CA-9C4D-B1D3-C3CBB3015E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4D04681-D2A9-CE4E-AFD4-39802337BE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CC0653-4A1D-D84D-98C5-D4B9DEE7F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F4B856-A241-C443-9CF3-08FD2C07F9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C4EB7-54B0-CF45-ACA7-B485DF4B1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09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8B601-8205-C340-9DC8-E812F15A1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06966-7651-6D4C-8F4B-4F3A2A0B7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9F49B8-0896-3542-A45B-6B20BDA02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A5FFA-978F-0742-87BA-EB0EEBCB2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4FD2EF-F9F0-DC45-B9EA-600BE9A54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027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1ED86B-33B6-9345-9F75-0B62D3099E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849EE6-0B44-8343-AD1A-5CCAE80AB6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AFBC1E-02CF-3244-B5B4-E67586B2DB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B8E69-412E-E741-A0A1-B620E941D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5A4C1-C7EC-6B4E-9C9E-DB7C79CC4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1498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A2418-AE33-8D43-A8C5-C2CDAB0961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633B3-7C05-4948-967D-8DEB5EA2BD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9D75D25-94AF-F541-8B09-127E204999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2FF8A3-7E25-E841-B500-37A6871FB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1B7118-65BF-0143-8629-3D17F1859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243B4C-1997-2242-B0B0-C447CA9E2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64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41F3-F691-EB4E-9D96-E9003C7BC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307AC8-7DD3-3B47-B7FE-B905DEC15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9E93E1-DCE3-C541-BDE6-A885062385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FBACED-7141-C649-BE63-C95E132D08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F1E977-9BB7-4A42-9D27-161900B87B4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8184E5-0BFF-B040-9A35-8D00D34F5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4217A0-9223-0540-9A39-12F4C2769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BC6B5B-58D4-5641-9F50-B7FA58759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884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FE72AA-FF71-FD49-82BD-1487334FB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9960D99-DE82-FF41-8DCC-6B0FF52A10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03E0E-021D-C04A-B12E-35C36BBEFC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2D97299-DA32-9446-8AE8-451F3B2FB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977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6D3FED-E1D9-2D40-BE72-A52B4DDB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4C9973-D7DF-174D-AA39-2C84D6A5E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2887478-3E48-014F-AD8A-C2B36AEC3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831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8C9B4-012C-6049-81C0-655F09089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D3FDBF-5986-034B-8A44-87D00F3E8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DEE7A12-E929-D849-B3D4-FFE0144D7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89DDE-3CD5-4D4C-A510-3725706BE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2140E4-3A5B-E04E-9EAC-0B4A3702F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8B1931-A474-A242-A4FF-297505E03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26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BC170-2A39-9B47-B41E-A5A9FF7602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4AD31D2-8ECF-2645-BD18-DC1E4F6BA6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42A478-B39A-B446-A278-E5425393AF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614849-98C7-E640-A2D4-D17C24BDC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0C4810-DA4F-5143-8F5D-CBFFC0E54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0F6FD4-1DEB-D141-97A3-040DB7F6C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1457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8EAD3E-5E5E-5544-971F-858CC495D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2AEF70-7D19-6049-8DCD-A28664F5DC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93EE02-1DE8-3D4F-B0C3-CB3CEA45421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8EE5FE-4A4D-DF46-9D59-49482504BE25}" type="datetimeFigureOut">
              <a:rPr lang="en-US" smtClean="0"/>
              <a:t>9/18/18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00AD8-C8EB-FB41-8AA3-1AD8F331C8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09066-18BD-914A-8D36-9149B757CB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2690-11DC-B747-8B60-82205093B2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5913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Rectangle 56">
            <a:extLst>
              <a:ext uri="{FF2B5EF4-FFF2-40B4-BE49-F238E27FC236}">
                <a16:creationId xmlns:a16="http://schemas.microsoft.com/office/drawing/2014/main" id="{9F0A6F0B-D749-FD46-8EBC-691192B0811C}"/>
              </a:ext>
            </a:extLst>
          </p:cNvPr>
          <p:cNvSpPr/>
          <p:nvPr/>
        </p:nvSpPr>
        <p:spPr>
          <a:xfrm>
            <a:off x="1906008" y="4974690"/>
            <a:ext cx="6490861" cy="560711"/>
          </a:xfrm>
          <a:prstGeom prst="rect">
            <a:avLst/>
          </a:prstGeom>
          <a:solidFill>
            <a:schemeClr val="bg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7680CBED-8949-B04F-9704-C32906257C57}"/>
              </a:ext>
            </a:extLst>
          </p:cNvPr>
          <p:cNvSpPr/>
          <p:nvPr/>
        </p:nvSpPr>
        <p:spPr>
          <a:xfrm>
            <a:off x="2160076" y="5029788"/>
            <a:ext cx="6148387" cy="296578"/>
          </a:xfrm>
          <a:prstGeom prst="rect">
            <a:avLst/>
          </a:prstGeom>
          <a:solidFill>
            <a:schemeClr val="bg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4A25FE22-A77D-E542-A908-068068B281FC}"/>
              </a:ext>
            </a:extLst>
          </p:cNvPr>
          <p:cNvSpPr/>
          <p:nvPr/>
        </p:nvSpPr>
        <p:spPr>
          <a:xfrm>
            <a:off x="2093402" y="5105988"/>
            <a:ext cx="6148387" cy="296578"/>
          </a:xfrm>
          <a:prstGeom prst="rect">
            <a:avLst/>
          </a:prstGeom>
          <a:solidFill>
            <a:schemeClr val="bg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6209CCE8-8363-2A47-AE1D-6AD92A817B66}"/>
              </a:ext>
            </a:extLst>
          </p:cNvPr>
          <p:cNvSpPr/>
          <p:nvPr/>
        </p:nvSpPr>
        <p:spPr>
          <a:xfrm>
            <a:off x="2121393" y="2614200"/>
            <a:ext cx="6148387" cy="296578"/>
          </a:xfrm>
          <a:prstGeom prst="rect">
            <a:avLst/>
          </a:prstGeom>
          <a:pattFill prst="ltVert">
            <a:fgClr>
              <a:srgbClr val="FDEEE4"/>
            </a:fgClr>
            <a:bgClr>
              <a:schemeClr val="bg1"/>
            </a:bgClr>
          </a:patt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outerShdw blurRad="25400" dist="38100" dir="18900000" algn="b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12EB852E-47A9-B943-A6C3-2CD4E6DB41AB}"/>
              </a:ext>
            </a:extLst>
          </p:cNvPr>
          <p:cNvSpPr/>
          <p:nvPr/>
        </p:nvSpPr>
        <p:spPr>
          <a:xfrm>
            <a:off x="2054720" y="2697547"/>
            <a:ext cx="6148387" cy="296578"/>
          </a:xfrm>
          <a:prstGeom prst="rect">
            <a:avLst/>
          </a:prstGeom>
          <a:pattFill prst="ltVert">
            <a:fgClr>
              <a:srgbClr val="FDEEE4"/>
            </a:fgClr>
            <a:bgClr>
              <a:schemeClr val="bg1"/>
            </a:bgClr>
          </a:patt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outerShdw blurRad="25400" dist="38100" dir="18900000" algn="b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6BC6FC2-EE5F-044F-A556-7F1F8C8F73F1}"/>
              </a:ext>
            </a:extLst>
          </p:cNvPr>
          <p:cNvSpPr/>
          <p:nvPr/>
        </p:nvSpPr>
        <p:spPr>
          <a:xfrm>
            <a:off x="2118342" y="1979810"/>
            <a:ext cx="6148387" cy="296578"/>
          </a:xfrm>
          <a:prstGeom prst="rect">
            <a:avLst/>
          </a:prstGeom>
          <a:pattFill prst="ltVert">
            <a:fgClr>
              <a:srgbClr val="E1EAFA"/>
            </a:fgClr>
            <a:bgClr>
              <a:schemeClr val="bg1"/>
            </a:bgClr>
          </a:patt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outerShdw blurRad="25400" dist="38100" dir="18900000" algn="b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>
                  <a:alpha val="52000"/>
                </a:schemeClr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DBFB0E1-0869-A142-9087-E9178D13FE96}"/>
              </a:ext>
            </a:extLst>
          </p:cNvPr>
          <p:cNvSpPr/>
          <p:nvPr/>
        </p:nvSpPr>
        <p:spPr>
          <a:xfrm>
            <a:off x="2049200" y="2058692"/>
            <a:ext cx="6148387" cy="296578"/>
          </a:xfrm>
          <a:prstGeom prst="rect">
            <a:avLst/>
          </a:prstGeom>
          <a:pattFill prst="ltVert">
            <a:fgClr>
              <a:srgbClr val="E1EAFA"/>
            </a:fgClr>
            <a:bgClr>
              <a:schemeClr val="bg1"/>
            </a:bgClr>
          </a:pattFill>
          <a:ln>
            <a:solidFill>
              <a:schemeClr val="accent1">
                <a:shade val="50000"/>
                <a:alpha val="50000"/>
              </a:schemeClr>
            </a:solidFill>
          </a:ln>
          <a:effectLst>
            <a:outerShdw blurRad="25400" dist="38100" dir="18900000" algn="bl" rotWithShape="0">
              <a:prstClr val="black">
                <a:alpha val="1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lt1">
                  <a:alpha val="52000"/>
                </a:schemeClr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319506-009A-1F4B-9CE2-1D784CD13873}"/>
              </a:ext>
            </a:extLst>
          </p:cNvPr>
          <p:cNvSpPr/>
          <p:nvPr/>
        </p:nvSpPr>
        <p:spPr>
          <a:xfrm>
            <a:off x="1988048" y="2137575"/>
            <a:ext cx="6148387" cy="296578"/>
          </a:xfrm>
          <a:prstGeom prst="rect">
            <a:avLst/>
          </a:prstGeom>
          <a:pattFill prst="ltVert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1">
                <a:shade val="50000"/>
              </a:schemeClr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F14347A-4737-A54B-8778-FDD9DB172426}"/>
              </a:ext>
            </a:extLst>
          </p:cNvPr>
          <p:cNvSpPr txBox="1"/>
          <p:nvPr/>
        </p:nvSpPr>
        <p:spPr>
          <a:xfrm>
            <a:off x="0" y="-18279"/>
            <a:ext cx="106193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Spectrum1D </a:t>
            </a:r>
            <a:r>
              <a:rPr lang="en-US" dirty="0"/>
              <a:t>(one or many spectra with a single wavelength solution – N pixels in the wavelength dimension)</a:t>
            </a:r>
            <a:endParaRPr lang="en-US" b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88BD27-16EA-6148-9B30-6A849B4194A8}"/>
              </a:ext>
            </a:extLst>
          </p:cNvPr>
          <p:cNvSpPr txBox="1"/>
          <p:nvPr/>
        </p:nvSpPr>
        <p:spPr>
          <a:xfrm>
            <a:off x="247447" y="1863088"/>
            <a:ext cx="156966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Flux</a:t>
            </a:r>
          </a:p>
          <a:p>
            <a:pPr algn="r"/>
            <a:r>
              <a:rPr lang="en-US" i="1" dirty="0"/>
              <a:t>Shape [M,…,]N</a:t>
            </a:r>
            <a:endParaRPr lang="en-US" sz="1600" i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01E734-E8A6-3D42-B078-D57793DEB595}"/>
              </a:ext>
            </a:extLst>
          </p:cNvPr>
          <p:cNvSpPr/>
          <p:nvPr/>
        </p:nvSpPr>
        <p:spPr>
          <a:xfrm>
            <a:off x="1988048" y="2780894"/>
            <a:ext cx="6148387" cy="296578"/>
          </a:xfrm>
          <a:prstGeom prst="rect">
            <a:avLst/>
          </a:prstGeom>
          <a:pattFill prst="ltVert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62789CD-EF25-3842-BC10-849996C48B14}"/>
              </a:ext>
            </a:extLst>
          </p:cNvPr>
          <p:cNvSpPr txBox="1"/>
          <p:nvPr/>
        </p:nvSpPr>
        <p:spPr>
          <a:xfrm>
            <a:off x="9206875" y="239630"/>
            <a:ext cx="6864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Units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B1F3BD-20B8-5F47-B1A9-E12AF29C60D3}"/>
              </a:ext>
            </a:extLst>
          </p:cNvPr>
          <p:cNvSpPr txBox="1"/>
          <p:nvPr/>
        </p:nvSpPr>
        <p:spPr>
          <a:xfrm>
            <a:off x="247447" y="2587352"/>
            <a:ext cx="1569660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Uncertainties</a:t>
            </a:r>
          </a:p>
          <a:p>
            <a:pPr algn="r"/>
            <a:r>
              <a:rPr lang="en-US" i="1" dirty="0"/>
              <a:t>Shape [M,…,]N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E0F2F3D-FDF1-0845-A793-168AEA6386EE}"/>
              </a:ext>
            </a:extLst>
          </p:cNvPr>
          <p:cNvSpPr/>
          <p:nvPr/>
        </p:nvSpPr>
        <p:spPr>
          <a:xfrm>
            <a:off x="2000833" y="657734"/>
            <a:ext cx="6148387" cy="296578"/>
          </a:xfrm>
          <a:prstGeom prst="rect">
            <a:avLst/>
          </a:prstGeom>
          <a:pattFill prst="ltVert">
            <a:fgClr>
              <a:schemeClr val="accent6"/>
            </a:fgClr>
            <a:bgClr>
              <a:schemeClr val="bg1"/>
            </a:bgClr>
          </a:patt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6755A50-B706-394E-96EC-DABFB92A0AFF}"/>
              </a:ext>
            </a:extLst>
          </p:cNvPr>
          <p:cNvSpPr txBox="1"/>
          <p:nvPr/>
        </p:nvSpPr>
        <p:spPr>
          <a:xfrm>
            <a:off x="8573835" y="2101198"/>
            <a:ext cx="337489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e.g.: </a:t>
            </a:r>
            <a:r>
              <a:rPr lang="en-US" dirty="0" err="1"/>
              <a:t>Jy</a:t>
            </a:r>
            <a:r>
              <a:rPr lang="en-US" dirty="0"/>
              <a:t>; photons;  erg cm</a:t>
            </a:r>
            <a:r>
              <a:rPr lang="en-US" baseline="30000" dirty="0"/>
              <a:t>-2</a:t>
            </a:r>
            <a:r>
              <a:rPr lang="en-US" dirty="0"/>
              <a:t> s</a:t>
            </a:r>
            <a:r>
              <a:rPr lang="en-US" baseline="30000" dirty="0"/>
              <a:t>-1</a:t>
            </a:r>
            <a:r>
              <a:rPr lang="en-US" dirty="0"/>
              <a:t> Å</a:t>
            </a:r>
            <a:r>
              <a:rPr lang="en-US" baseline="30000" dirty="0"/>
              <a:t>-1</a:t>
            </a:r>
            <a:r>
              <a:rPr lang="en-US" dirty="0"/>
              <a:t>…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59F86F3-9F24-1641-AC4B-38AF3B95A345}"/>
              </a:ext>
            </a:extLst>
          </p:cNvPr>
          <p:cNvSpPr txBox="1"/>
          <p:nvPr/>
        </p:nvSpPr>
        <p:spPr>
          <a:xfrm>
            <a:off x="8534223" y="581958"/>
            <a:ext cx="220483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e.g.: Hz, </a:t>
            </a:r>
            <a:r>
              <a:rPr lang="en-US" dirty="0" err="1"/>
              <a:t>μm</a:t>
            </a:r>
            <a:r>
              <a:rPr lang="en-US" dirty="0"/>
              <a:t>, </a:t>
            </a:r>
            <a:r>
              <a:rPr lang="en-US" dirty="0" err="1"/>
              <a:t>keV</a:t>
            </a:r>
            <a:r>
              <a:rPr lang="en-US" dirty="0"/>
              <a:t>, </a:t>
            </a:r>
            <a:r>
              <a:rPr lang="en-US" dirty="0" err="1"/>
              <a:t>Å</a:t>
            </a:r>
            <a:r>
              <a:rPr lang="en-US" dirty="0"/>
              <a:t> ...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71C2358-8DBA-314A-95C9-910B30646957}"/>
              </a:ext>
            </a:extLst>
          </p:cNvPr>
          <p:cNvSpPr txBox="1"/>
          <p:nvPr/>
        </p:nvSpPr>
        <p:spPr>
          <a:xfrm>
            <a:off x="1200528" y="1084162"/>
            <a:ext cx="6694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WCS 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D2A36D1-5D01-A04C-80BE-69B27918B0E2}"/>
              </a:ext>
            </a:extLst>
          </p:cNvPr>
          <p:cNvSpPr/>
          <p:nvPr/>
        </p:nvSpPr>
        <p:spPr>
          <a:xfrm>
            <a:off x="2000062" y="1128340"/>
            <a:ext cx="6148387" cy="2965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3893C80F-5226-6845-9B2C-ADCEF5E264C5}"/>
              </a:ext>
            </a:extLst>
          </p:cNvPr>
          <p:cNvSpPr txBox="1"/>
          <p:nvPr/>
        </p:nvSpPr>
        <p:spPr>
          <a:xfrm>
            <a:off x="2215147" y="1110128"/>
            <a:ext cx="327596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FITS WCS, </a:t>
            </a:r>
            <a:r>
              <a:rPr lang="en-US" sz="1600" dirty="0" err="1"/>
              <a:t>gWCS</a:t>
            </a:r>
            <a:r>
              <a:rPr lang="en-US" sz="1600" dirty="0"/>
              <a:t> – 1 world dimension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A2F4A33-21B6-FF4C-B20B-02EF50548C59}"/>
              </a:ext>
            </a:extLst>
          </p:cNvPr>
          <p:cNvSpPr txBox="1"/>
          <p:nvPr/>
        </p:nvSpPr>
        <p:spPr>
          <a:xfrm>
            <a:off x="1136343" y="1422305"/>
            <a:ext cx="680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Meta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426C7FB-116E-4441-9F8F-AB78B5546128}"/>
              </a:ext>
            </a:extLst>
          </p:cNvPr>
          <p:cNvSpPr/>
          <p:nvPr/>
        </p:nvSpPr>
        <p:spPr>
          <a:xfrm>
            <a:off x="2000061" y="1523874"/>
            <a:ext cx="6148387" cy="29657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EC35AF7-65AE-6F49-ADED-24FDC726C51B}"/>
              </a:ext>
            </a:extLst>
          </p:cNvPr>
          <p:cNvSpPr txBox="1"/>
          <p:nvPr/>
        </p:nvSpPr>
        <p:spPr>
          <a:xfrm>
            <a:off x="2229430" y="1476011"/>
            <a:ext cx="296703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Other info; a free-form dictionary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47AFB4F-E421-6A42-A926-6D7B80503782}"/>
              </a:ext>
            </a:extLst>
          </p:cNvPr>
          <p:cNvSpPr txBox="1"/>
          <p:nvPr/>
        </p:nvSpPr>
        <p:spPr>
          <a:xfrm>
            <a:off x="8569067" y="2630793"/>
            <a:ext cx="337489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e.g.: </a:t>
            </a:r>
            <a:r>
              <a:rPr lang="en-US" dirty="0" err="1"/>
              <a:t>Jy</a:t>
            </a:r>
            <a:r>
              <a:rPr lang="en-US" dirty="0"/>
              <a:t>; photons;  erg cm</a:t>
            </a:r>
            <a:r>
              <a:rPr lang="en-US" baseline="30000" dirty="0"/>
              <a:t>-2</a:t>
            </a:r>
            <a:r>
              <a:rPr lang="en-US" dirty="0"/>
              <a:t> s</a:t>
            </a:r>
            <a:r>
              <a:rPr lang="en-US" baseline="30000" dirty="0"/>
              <a:t>-1</a:t>
            </a:r>
            <a:r>
              <a:rPr lang="en-US" dirty="0"/>
              <a:t> Å</a:t>
            </a:r>
            <a:r>
              <a:rPr lang="en-US" baseline="30000" dirty="0"/>
              <a:t>-1</a:t>
            </a:r>
            <a:r>
              <a:rPr lang="en-US" dirty="0"/>
              <a:t>…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BCFC97F-F2F1-E948-95B7-17A4F4AD413D}"/>
              </a:ext>
            </a:extLst>
          </p:cNvPr>
          <p:cNvSpPr/>
          <p:nvPr/>
        </p:nvSpPr>
        <p:spPr>
          <a:xfrm>
            <a:off x="2088053" y="6302294"/>
            <a:ext cx="6148387" cy="296578"/>
          </a:xfrm>
          <a:prstGeom prst="rect">
            <a:avLst/>
          </a:prstGeom>
          <a:pattFill prst="ltVert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72664D2-B3AB-FF44-A838-872866460214}"/>
              </a:ext>
            </a:extLst>
          </p:cNvPr>
          <p:cNvSpPr/>
          <p:nvPr/>
        </p:nvSpPr>
        <p:spPr>
          <a:xfrm>
            <a:off x="2021380" y="6385641"/>
            <a:ext cx="6148387" cy="296578"/>
          </a:xfrm>
          <a:prstGeom prst="rect">
            <a:avLst/>
          </a:prstGeom>
          <a:pattFill prst="ltVert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AF921C4-210A-AB4D-8043-C2109CD6FE9B}"/>
              </a:ext>
            </a:extLst>
          </p:cNvPr>
          <p:cNvSpPr/>
          <p:nvPr/>
        </p:nvSpPr>
        <p:spPr>
          <a:xfrm>
            <a:off x="2085002" y="5606944"/>
            <a:ext cx="6148387" cy="296578"/>
          </a:xfrm>
          <a:prstGeom prst="rect">
            <a:avLst/>
          </a:prstGeom>
          <a:pattFill prst="ltVert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52B92503-7C7B-2449-8A99-52A383BCBD67}"/>
              </a:ext>
            </a:extLst>
          </p:cNvPr>
          <p:cNvSpPr/>
          <p:nvPr/>
        </p:nvSpPr>
        <p:spPr>
          <a:xfrm>
            <a:off x="2015860" y="5685826"/>
            <a:ext cx="6148387" cy="296578"/>
          </a:xfrm>
          <a:prstGeom prst="rect">
            <a:avLst/>
          </a:prstGeom>
          <a:pattFill prst="ltVert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96A653C-B602-9344-90B9-4308F7AE405A}"/>
              </a:ext>
            </a:extLst>
          </p:cNvPr>
          <p:cNvSpPr/>
          <p:nvPr/>
        </p:nvSpPr>
        <p:spPr>
          <a:xfrm>
            <a:off x="1954708" y="5764709"/>
            <a:ext cx="6148387" cy="296578"/>
          </a:xfrm>
          <a:prstGeom prst="rect">
            <a:avLst/>
          </a:prstGeom>
          <a:pattFill prst="ltVert">
            <a:fgClr>
              <a:schemeClr val="accent1"/>
            </a:fgClr>
            <a:bgClr>
              <a:schemeClr val="bg1"/>
            </a:bgClr>
          </a:patt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C54D7F3-EF64-7141-B2D0-C873F2355603}"/>
              </a:ext>
            </a:extLst>
          </p:cNvPr>
          <p:cNvSpPr txBox="1"/>
          <p:nvPr/>
        </p:nvSpPr>
        <p:spPr>
          <a:xfrm>
            <a:off x="0" y="3364981"/>
            <a:ext cx="84323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SpectrumCollection</a:t>
            </a:r>
            <a:r>
              <a:rPr lang="en-US" b="1" dirty="0"/>
              <a:t> </a:t>
            </a:r>
            <a:r>
              <a:rPr lang="en-US" dirty="0"/>
              <a:t>(M x … spectra each of length N but different wavelength solutions)</a:t>
            </a:r>
            <a:endParaRPr lang="en-US" b="1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88483C2-CAAB-F84A-B70A-8772645678A0}"/>
              </a:ext>
            </a:extLst>
          </p:cNvPr>
          <p:cNvSpPr txBox="1"/>
          <p:nvPr/>
        </p:nvSpPr>
        <p:spPr>
          <a:xfrm>
            <a:off x="247446" y="5490222"/>
            <a:ext cx="1569661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Flux</a:t>
            </a:r>
          </a:p>
          <a:p>
            <a:pPr algn="r"/>
            <a:r>
              <a:rPr lang="en-US" i="1" dirty="0"/>
              <a:t>Shape M,[…],N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E4D5229-504A-DC4A-9C76-F2E0C69DB5F8}"/>
              </a:ext>
            </a:extLst>
          </p:cNvPr>
          <p:cNvSpPr/>
          <p:nvPr/>
        </p:nvSpPr>
        <p:spPr>
          <a:xfrm>
            <a:off x="1954708" y="6468988"/>
            <a:ext cx="6148387" cy="296578"/>
          </a:xfrm>
          <a:prstGeom prst="rect">
            <a:avLst/>
          </a:prstGeom>
          <a:pattFill prst="ltVert">
            <a:fgClr>
              <a:schemeClr val="accent2">
                <a:lumMod val="40000"/>
                <a:lumOff val="60000"/>
              </a:schemeClr>
            </a:fgClr>
            <a:bgClr>
              <a:schemeClr val="bg1"/>
            </a:bgClr>
          </a:patt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E24695C-D578-9A4A-B1D3-875FC0848EEC}"/>
              </a:ext>
            </a:extLst>
          </p:cNvPr>
          <p:cNvSpPr txBox="1"/>
          <p:nvPr/>
        </p:nvSpPr>
        <p:spPr>
          <a:xfrm>
            <a:off x="247446" y="6184006"/>
            <a:ext cx="1569661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Uncertainties</a:t>
            </a:r>
          </a:p>
          <a:p>
            <a:pPr algn="r"/>
            <a:r>
              <a:rPr lang="en-US" i="1" dirty="0"/>
              <a:t>Shape M,[…],N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E3E206A-F226-D142-8DB4-A9C7B13C19FC}"/>
              </a:ext>
            </a:extLst>
          </p:cNvPr>
          <p:cNvSpPr txBox="1"/>
          <p:nvPr/>
        </p:nvSpPr>
        <p:spPr>
          <a:xfrm>
            <a:off x="247446" y="3837540"/>
            <a:ext cx="1569661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US" dirty="0" err="1"/>
              <a:t>spectral_axis</a:t>
            </a:r>
            <a:endParaRPr lang="en-US" dirty="0"/>
          </a:p>
          <a:p>
            <a:pPr algn="r"/>
            <a:r>
              <a:rPr lang="en-US" i="1" dirty="0"/>
              <a:t>Shape M,[…],N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7F25AAC-E258-EF4C-9260-42B9D3C0DCDD}"/>
              </a:ext>
            </a:extLst>
          </p:cNvPr>
          <p:cNvSpPr/>
          <p:nvPr/>
        </p:nvSpPr>
        <p:spPr>
          <a:xfrm>
            <a:off x="2167520" y="3904234"/>
            <a:ext cx="6148387" cy="296578"/>
          </a:xfrm>
          <a:prstGeom prst="rect">
            <a:avLst/>
          </a:prstGeom>
          <a:pattFill prst="ltVert">
            <a:fgClr>
              <a:schemeClr val="accent6"/>
            </a:fgClr>
            <a:bgClr>
              <a:schemeClr val="bg1"/>
            </a:bgClr>
          </a:patt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27A34C7-B489-DD41-A3BF-05D369D3E0BB}"/>
              </a:ext>
            </a:extLst>
          </p:cNvPr>
          <p:cNvSpPr txBox="1"/>
          <p:nvPr/>
        </p:nvSpPr>
        <p:spPr>
          <a:xfrm>
            <a:off x="8540495" y="5728332"/>
            <a:ext cx="3374898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e.g.: </a:t>
            </a:r>
            <a:r>
              <a:rPr lang="en-US" dirty="0" err="1"/>
              <a:t>Jy</a:t>
            </a:r>
            <a:r>
              <a:rPr lang="en-US" dirty="0"/>
              <a:t>; photons;  erg cm</a:t>
            </a:r>
            <a:r>
              <a:rPr lang="en-US" baseline="30000" dirty="0"/>
              <a:t>-2</a:t>
            </a:r>
            <a:r>
              <a:rPr lang="en-US" dirty="0"/>
              <a:t> s</a:t>
            </a:r>
            <a:r>
              <a:rPr lang="en-US" baseline="30000" dirty="0"/>
              <a:t>-1</a:t>
            </a:r>
            <a:r>
              <a:rPr lang="en-US" dirty="0"/>
              <a:t> Å</a:t>
            </a:r>
            <a:r>
              <a:rPr lang="en-US" baseline="30000" dirty="0"/>
              <a:t>-1</a:t>
            </a:r>
            <a:r>
              <a:rPr lang="en-US" dirty="0"/>
              <a:t>…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59124E58-475C-EB40-9C3C-04AA7BE98C6F}"/>
              </a:ext>
            </a:extLst>
          </p:cNvPr>
          <p:cNvSpPr txBox="1"/>
          <p:nvPr/>
        </p:nvSpPr>
        <p:spPr>
          <a:xfrm>
            <a:off x="8500883" y="4051855"/>
            <a:ext cx="2204834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e.g.: Hz, </a:t>
            </a:r>
            <a:r>
              <a:rPr lang="en-US" dirty="0" err="1"/>
              <a:t>μm</a:t>
            </a:r>
            <a:r>
              <a:rPr lang="en-US" dirty="0"/>
              <a:t>, </a:t>
            </a:r>
            <a:r>
              <a:rPr lang="en-US" dirty="0" err="1"/>
              <a:t>keV</a:t>
            </a:r>
            <a:r>
              <a:rPr lang="en-US" dirty="0"/>
              <a:t>, </a:t>
            </a:r>
            <a:r>
              <a:rPr lang="en-US" dirty="0" err="1"/>
              <a:t>Å</a:t>
            </a:r>
            <a:r>
              <a:rPr lang="en-US" dirty="0"/>
              <a:t> ...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62C042B-7405-4F45-9F1C-74D2FA5C49F8}"/>
              </a:ext>
            </a:extLst>
          </p:cNvPr>
          <p:cNvSpPr txBox="1"/>
          <p:nvPr/>
        </p:nvSpPr>
        <p:spPr>
          <a:xfrm>
            <a:off x="563269" y="4555998"/>
            <a:ext cx="11461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WCS array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36156061-CF40-E246-977A-53BF9781B20B}"/>
              </a:ext>
            </a:extLst>
          </p:cNvPr>
          <p:cNvSpPr txBox="1"/>
          <p:nvPr/>
        </p:nvSpPr>
        <p:spPr>
          <a:xfrm>
            <a:off x="1105672" y="5033234"/>
            <a:ext cx="7336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/>
              <a:t>Meta </a:t>
            </a: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B5F4C78-5260-E442-8803-72A5A6D75247}"/>
              </a:ext>
            </a:extLst>
          </p:cNvPr>
          <p:cNvSpPr/>
          <p:nvPr/>
        </p:nvSpPr>
        <p:spPr>
          <a:xfrm>
            <a:off x="2012441" y="5177680"/>
            <a:ext cx="6148387" cy="296578"/>
          </a:xfrm>
          <a:prstGeom prst="rect">
            <a:avLst/>
          </a:prstGeom>
          <a:solidFill>
            <a:schemeClr val="bg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3BD663E-6169-6D4D-9E20-CA1FC0BB18AF}"/>
              </a:ext>
            </a:extLst>
          </p:cNvPr>
          <p:cNvSpPr txBox="1"/>
          <p:nvPr/>
        </p:nvSpPr>
        <p:spPr>
          <a:xfrm>
            <a:off x="2196090" y="5158393"/>
            <a:ext cx="60179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Other info; A free-form dictionary, typically M dictionaries in first layer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870BEF5-4FFC-6E4C-9875-3EFAA7808058}"/>
              </a:ext>
            </a:extLst>
          </p:cNvPr>
          <p:cNvSpPr txBox="1"/>
          <p:nvPr/>
        </p:nvSpPr>
        <p:spPr>
          <a:xfrm>
            <a:off x="8535727" y="6318887"/>
            <a:ext cx="3374898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/>
              <a:t>e.g.: </a:t>
            </a:r>
            <a:r>
              <a:rPr lang="en-US" dirty="0" err="1"/>
              <a:t>Jy</a:t>
            </a:r>
            <a:r>
              <a:rPr lang="en-US" dirty="0"/>
              <a:t>; photons;  erg cm</a:t>
            </a:r>
            <a:r>
              <a:rPr lang="en-US" baseline="30000" dirty="0"/>
              <a:t>-2</a:t>
            </a:r>
            <a:r>
              <a:rPr lang="en-US" dirty="0"/>
              <a:t> s</a:t>
            </a:r>
            <a:r>
              <a:rPr lang="en-US" baseline="30000" dirty="0"/>
              <a:t>-1</a:t>
            </a:r>
            <a:r>
              <a:rPr lang="en-US" dirty="0"/>
              <a:t> Å</a:t>
            </a:r>
            <a:r>
              <a:rPr lang="en-US" baseline="30000" dirty="0"/>
              <a:t>-1</a:t>
            </a:r>
            <a:r>
              <a:rPr lang="en-US" dirty="0"/>
              <a:t>…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15224A6-2F9A-E44E-B98E-44C8932F7350}"/>
              </a:ext>
            </a:extLst>
          </p:cNvPr>
          <p:cNvSpPr/>
          <p:nvPr/>
        </p:nvSpPr>
        <p:spPr>
          <a:xfrm>
            <a:off x="2077029" y="3999481"/>
            <a:ext cx="6148387" cy="296578"/>
          </a:xfrm>
          <a:prstGeom prst="rect">
            <a:avLst/>
          </a:prstGeom>
          <a:pattFill prst="ltVert">
            <a:fgClr>
              <a:schemeClr val="accent6"/>
            </a:fgClr>
            <a:bgClr>
              <a:schemeClr val="bg1"/>
            </a:bgClr>
          </a:patt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4B2D3DE-ADB6-464C-B063-A734DD604043}"/>
              </a:ext>
            </a:extLst>
          </p:cNvPr>
          <p:cNvSpPr/>
          <p:nvPr/>
        </p:nvSpPr>
        <p:spPr>
          <a:xfrm>
            <a:off x="2000826" y="4123308"/>
            <a:ext cx="6148387" cy="296578"/>
          </a:xfrm>
          <a:prstGeom prst="rect">
            <a:avLst/>
          </a:prstGeom>
          <a:pattFill prst="ltVert">
            <a:fgClr>
              <a:schemeClr val="accent6"/>
            </a:fgClr>
            <a:bgClr>
              <a:schemeClr val="bg1"/>
            </a:bgClr>
          </a:patt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F37CD1D-7FA2-9241-B255-797E3061779B}"/>
              </a:ext>
            </a:extLst>
          </p:cNvPr>
          <p:cNvSpPr txBox="1"/>
          <p:nvPr/>
        </p:nvSpPr>
        <p:spPr>
          <a:xfrm>
            <a:off x="525881" y="409825"/>
            <a:ext cx="1391278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r"/>
            <a:r>
              <a:rPr lang="en-US" dirty="0" err="1"/>
              <a:t>spectral_axis</a:t>
            </a:r>
            <a:endParaRPr lang="en-US" dirty="0"/>
          </a:p>
          <a:p>
            <a:pPr algn="r"/>
            <a:r>
              <a:rPr lang="en-US" i="1" dirty="0"/>
              <a:t>Shape N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E05E335-00FA-804F-91A4-B80A6A9C8704}"/>
              </a:ext>
            </a:extLst>
          </p:cNvPr>
          <p:cNvSpPr/>
          <p:nvPr/>
        </p:nvSpPr>
        <p:spPr>
          <a:xfrm>
            <a:off x="3374780" y="4080622"/>
            <a:ext cx="3433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(Derived from </a:t>
            </a:r>
            <a:r>
              <a:rPr lang="en-US" dirty="0" err="1"/>
              <a:t>wcs</a:t>
            </a:r>
            <a:r>
              <a:rPr lang="en-US" dirty="0"/>
              <a:t> if </a:t>
            </a:r>
            <a:r>
              <a:rPr lang="en-US" dirty="0" err="1"/>
              <a:t>wcs</a:t>
            </a:r>
            <a:r>
              <a:rPr lang="en-US" dirty="0"/>
              <a:t> provided)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46FC49A0-FDCA-634D-9AF4-50F563B0A552}"/>
              </a:ext>
            </a:extLst>
          </p:cNvPr>
          <p:cNvSpPr/>
          <p:nvPr/>
        </p:nvSpPr>
        <p:spPr>
          <a:xfrm>
            <a:off x="3191946" y="606049"/>
            <a:ext cx="34331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(Derived from </a:t>
            </a:r>
            <a:r>
              <a:rPr lang="en-US" dirty="0" err="1"/>
              <a:t>wcs</a:t>
            </a:r>
            <a:r>
              <a:rPr lang="en-US" dirty="0"/>
              <a:t> if </a:t>
            </a:r>
            <a:r>
              <a:rPr lang="en-US" dirty="0" err="1"/>
              <a:t>wcs</a:t>
            </a:r>
            <a:r>
              <a:rPr lang="en-US" dirty="0"/>
              <a:t> provided)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F0A0BCB4-B636-A94A-A7D4-C44A9B7B9B0F}"/>
              </a:ext>
            </a:extLst>
          </p:cNvPr>
          <p:cNvSpPr/>
          <p:nvPr/>
        </p:nvSpPr>
        <p:spPr>
          <a:xfrm>
            <a:off x="2124062" y="4459018"/>
            <a:ext cx="6148387" cy="296578"/>
          </a:xfrm>
          <a:prstGeom prst="rect">
            <a:avLst/>
          </a:prstGeom>
          <a:solidFill>
            <a:schemeClr val="bg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404BC5EF-33E8-0445-A6FD-72634AB1553B}"/>
              </a:ext>
            </a:extLst>
          </p:cNvPr>
          <p:cNvSpPr/>
          <p:nvPr/>
        </p:nvSpPr>
        <p:spPr>
          <a:xfrm>
            <a:off x="2057388" y="4535218"/>
            <a:ext cx="6148387" cy="296578"/>
          </a:xfrm>
          <a:prstGeom prst="rect">
            <a:avLst/>
          </a:prstGeom>
          <a:solidFill>
            <a:schemeClr val="bg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A86845F3-1CE9-CD46-A079-67F6AFFA65D7}"/>
              </a:ext>
            </a:extLst>
          </p:cNvPr>
          <p:cNvSpPr/>
          <p:nvPr/>
        </p:nvSpPr>
        <p:spPr>
          <a:xfrm>
            <a:off x="1976427" y="4606910"/>
            <a:ext cx="6148387" cy="296578"/>
          </a:xfrm>
          <a:prstGeom prst="rect">
            <a:avLst/>
          </a:prstGeom>
          <a:solidFill>
            <a:schemeClr val="bg1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74AA0D1-40DC-EF4D-AA90-DFFD4C9EA313}"/>
              </a:ext>
            </a:extLst>
          </p:cNvPr>
          <p:cNvSpPr txBox="1"/>
          <p:nvPr/>
        </p:nvSpPr>
        <p:spPr>
          <a:xfrm>
            <a:off x="2039446" y="4612125"/>
            <a:ext cx="428482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FITS WCS, </a:t>
            </a:r>
            <a:r>
              <a:rPr lang="en-US" sz="1600" dirty="0" err="1"/>
              <a:t>gWCS</a:t>
            </a:r>
            <a:r>
              <a:rPr lang="en-US" sz="1600" dirty="0"/>
              <a:t> – matched to each </a:t>
            </a:r>
            <a:r>
              <a:rPr lang="en-US" sz="1600" dirty="0" err="1"/>
              <a:t>spectral_axis</a:t>
            </a:r>
            <a:r>
              <a:rPr lang="en-US" sz="16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19688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</TotalTime>
  <Words>208</Words>
  <Application>Microsoft Macintosh PowerPoint</Application>
  <PresentationFormat>Widescreen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specutils classes diagrams</dc:title>
  <dc:subject/>
  <dc:creator>Henry Ferguson, Erik Tollerud</dc:creator>
  <cp:keywords/>
  <dc:description/>
  <cp:lastModifiedBy>Erik Tollerud</cp:lastModifiedBy>
  <cp:revision>25</cp:revision>
  <cp:lastPrinted>2018-09-12T15:57:34Z</cp:lastPrinted>
  <dcterms:created xsi:type="dcterms:W3CDTF">2018-09-11T15:22:15Z</dcterms:created>
  <dcterms:modified xsi:type="dcterms:W3CDTF">2018-09-18T04:59:52Z</dcterms:modified>
  <cp:category/>
</cp:coreProperties>
</file>